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1" r:id="rId7"/>
    <p:sldId id="262" r:id="rId8"/>
    <p:sldId id="257" r:id="rId9"/>
    <p:sldId id="260" r:id="rId10"/>
    <p:sldId id="259" r:id="rId11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6709" autoAdjust="0"/>
  </p:normalViewPr>
  <p:slideViewPr>
    <p:cSldViewPr snapToGrid="0" showGuides="1">
      <p:cViewPr varScale="1">
        <p:scale>
          <a:sx n="77" d="100"/>
          <a:sy n="77" d="100"/>
        </p:scale>
        <p:origin x="58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28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>
              <a:latin typeface="Arial" panose="020B0604020202020204" pitchFamily="34" charset="0"/>
            </a:endParaRP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B9212-9FE5-4E83-844C-2098C1364FD7}" type="datetime1">
              <a:rPr lang="hr-HR" smtClean="0">
                <a:latin typeface="Arial" panose="020B0604020202020204" pitchFamily="34" charset="0"/>
              </a:rPr>
              <a:t>18.3.2022.</a:t>
            </a:fld>
            <a:endParaRPr lang="hr-HR">
              <a:latin typeface="Arial" panose="020B0604020202020204" pitchFamily="34" charset="0"/>
            </a:endParaRPr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>
              <a:latin typeface="Arial" panose="020B0604020202020204" pitchFamily="34" charset="0"/>
            </a:endParaRPr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hr-HR">
                <a:latin typeface="Arial" panose="020B0604020202020204" pitchFamily="34" charset="0"/>
              </a:rPr>
              <a:t>‹#›</a:t>
            </a:fld>
            <a:endParaRPr lang="hr-H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3842AD6-1507-4CCA-8A3A-9CB29ABBF8E6}" type="datetime1">
              <a:rPr lang="hr-HR" smtClean="0"/>
              <a:pPr/>
              <a:t>18.3.2022.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A3C37BE-C303-496D-B5CD-85F2937540FC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>
      <a:defRPr sz="1200"/>
    </a:lvl2pPr>
    <a:lvl3pPr marL="914400" algn="l">
      <a:defRPr sz="1200"/>
    </a:lvl3pPr>
    <a:lvl4pPr marL="1371600" algn="l">
      <a:defRPr sz="1200"/>
    </a:lvl4pPr>
    <a:lvl5pPr marL="1828800" algn="l">
      <a:defRPr sz="1200"/>
    </a:lvl5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b="1" i="1">
                <a:latin typeface="Arial" pitchFamily="34" charset="0"/>
                <a:cs typeface="Arial" pitchFamily="34" charset="0"/>
              </a:rPr>
              <a:t>NAPOMENA:</a:t>
            </a:r>
          </a:p>
          <a:p>
            <a:pPr rtl="0"/>
            <a:r>
              <a:rPr lang="hr-HR" i="1">
                <a:latin typeface="Arial" pitchFamily="34" charset="0"/>
                <a:cs typeface="Arial" pitchFamily="34" charset="0"/>
              </a:rPr>
              <a:t>da biste promijenili sliku na slajdu, odaberite sliku pa je izbrišite. Nakon toga kliknite ikonu slike u rezerviranom mjestu da biste umetnuli željenu sliku.</a:t>
            </a: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ED3F30B-B6F0-4F9C-9A8F-E2221E70F0F5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EE70EE-FB73-49BF-B316-1AAAB82AAEDB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84A2CE-ECD0-4130-82E2-2119DCBA1CF8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041E0-B667-4DFD-A574-07A23E409D96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  <p:grpSp>
        <p:nvGrpSpPr>
          <p:cNvPr id="7" name="Grupa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Ravni poveznik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vni poveznik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5E401-0A24-4F76-B356-4CE78C4557DB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</a:p>
        </p:txBody>
      </p:sp>
      <p:sp>
        <p:nvSpPr>
          <p:cNvPr id="11" name="Rezervirano mjesto za sliku 10" descr="Prazno rezervirano mjesto za dodavanje slike. Kliknite rezervirano mjesto i odaberite sliku koju želite dodati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  <p:grpSp>
        <p:nvGrpSpPr>
          <p:cNvPr id="14" name="Grupa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Ravni poveznik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upa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Ravni poveznik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ni poveznik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Pravokutnik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a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a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Ravni poveznik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avni poveznik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Pravokutnik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hr-HR" noProof="0">
                <a:latin typeface="Arial" panose="020B0604020202020204" pitchFamily="34" charset="0"/>
              </a:endParaRPr>
            </a:p>
          </p:txBody>
        </p:sp>
        <p:grpSp>
          <p:nvGrpSpPr>
            <p:cNvPr id="11" name="Grupa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Ravni poveznik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vni poveznik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8F7B28-E5FC-458A-B6C8-D5B5619F8E47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654000-218E-4181-9EBD-F3C37A29B405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1401DD-B20F-4B53-9D9D-25FAAD4FFEAF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AFAA54-8F9D-40D9-9443-0D0DFDF43929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789E03-0189-40F8-8F12-0236F0EC2C0E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10040-FB95-4337-A5CD-7A04F0554146}" type="datetime1">
              <a:rPr lang="hr-HR" noProof="0" smtClean="0"/>
              <a:t>18.3.2022.</a:t>
            </a:fld>
            <a:endParaRPr lang="hr-HR" noProof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hr-HR" noProof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  <a:p>
            <a:pPr lvl="5" rtl="0"/>
            <a:r>
              <a:rPr lang="hr-HR" noProof="0"/>
              <a:t>Šesta razina</a:t>
            </a:r>
          </a:p>
          <a:p>
            <a:pPr lvl="6" rtl="0"/>
            <a:r>
              <a:rPr lang="hr-HR" noProof="0"/>
              <a:t>Sedma razina</a:t>
            </a:r>
          </a:p>
          <a:p>
            <a:pPr lvl="7" rtl="0"/>
            <a:r>
              <a:rPr lang="hr-HR" noProof="0"/>
              <a:t>Osma razina</a:t>
            </a:r>
          </a:p>
          <a:p>
            <a:pPr lvl="8" rtl="0"/>
            <a:r>
              <a:rPr lang="hr-HR" noProof="0"/>
              <a:t>Deveta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0C3FDE-0D4E-4015-8CB1-AE7DE706D04F}" type="datetime1">
              <a:rPr lang="hr-HR" noProof="0" smtClean="0"/>
              <a:t>18.3.2022.</a:t>
            </a:fld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F54DE5-C571-48E8-A5BC-B369434E2F44}" type="slidenum">
              <a:rPr lang="hr-HR" noProof="0" smtClean="0"/>
              <a:pPr/>
              <a:t>‹#›</a:t>
            </a:fld>
            <a:endParaRPr lang="hr-HR" noProof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Ravni poveznik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vni poveznik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pPr rtl="0"/>
            <a:r>
              <a:rPr lang="hr-HR" dirty="0"/>
              <a:t>Papin dan</a:t>
            </a:r>
          </a:p>
        </p:txBody>
      </p:sp>
      <p:pic>
        <p:nvPicPr>
          <p:cNvPr id="1026" name="Picture 2" descr="Vidi izvornu sliku">
            <a:extLst>
              <a:ext uri="{FF2B5EF4-FFF2-40B4-BE49-F238E27FC236}">
                <a16:creationId xmlns:a16="http://schemas.microsoft.com/office/drawing/2014/main" id="{3BF0FC4A-7AD6-4BA6-B357-6BFB10D9F6D7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8" r="20737" b="5"/>
          <a:stretch/>
        </p:blipFill>
        <p:spPr bwMode="auto">
          <a:xfrm>
            <a:off x="6981063" y="1297637"/>
            <a:ext cx="5210937" cy="4208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C8BBD-9610-49D9-AFCD-60E55D93F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0"/>
            <a:ext cx="9980682" cy="1096962"/>
          </a:xfrm>
        </p:spPr>
        <p:txBody>
          <a:bodyPr/>
          <a:lstStyle/>
          <a:p>
            <a:r>
              <a:rPr lang="hr-HR" dirty="0"/>
              <a:t> O životu Pape Franja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BF1B17B-7399-432B-9CBD-2AAA470C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82" y="1556085"/>
            <a:ext cx="9982200" cy="49570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b="1" dirty="0"/>
              <a:t> </a:t>
            </a:r>
            <a:r>
              <a:rPr lang="hr-HR" dirty="0"/>
              <a:t>R</a:t>
            </a:r>
            <a:r>
              <a:rPr lang="en-GB" dirty="0" err="1"/>
              <a:t>ođen</a:t>
            </a:r>
            <a:r>
              <a:rPr lang="en-GB" dirty="0"/>
              <a:t> je </a:t>
            </a:r>
            <a:r>
              <a:rPr lang="en-GB" b="1" dirty="0"/>
              <a:t>7. </a:t>
            </a:r>
            <a:r>
              <a:rPr lang="en-GB" b="1" dirty="0" err="1"/>
              <a:t>prosinca</a:t>
            </a:r>
            <a:r>
              <a:rPr lang="en-GB" b="1" dirty="0"/>
              <a:t> 1936. </a:t>
            </a:r>
            <a:r>
              <a:rPr lang="en-GB" dirty="0"/>
              <a:t>u </a:t>
            </a:r>
            <a:r>
              <a:rPr lang="en-GB" dirty="0" err="1"/>
              <a:t>Argentini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Jorge Mario Bergoglio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završio</a:t>
            </a:r>
            <a:r>
              <a:rPr lang="en-GB" dirty="0"/>
              <a:t> </a:t>
            </a:r>
            <a:r>
              <a:rPr lang="en-GB" dirty="0" err="1"/>
              <a:t>svoje</a:t>
            </a:r>
            <a:r>
              <a:rPr lang="en-GB" dirty="0"/>
              <a:t> </a:t>
            </a:r>
            <a:r>
              <a:rPr lang="en-GB" dirty="0" err="1"/>
              <a:t>obrazovanje</a:t>
            </a:r>
            <a:r>
              <a:rPr lang="en-GB" dirty="0"/>
              <a:t>, </a:t>
            </a:r>
            <a:r>
              <a:rPr lang="en-GB" dirty="0" err="1"/>
              <a:t>odlučio</a:t>
            </a:r>
            <a:r>
              <a:rPr lang="en-GB" dirty="0"/>
              <a:t> se za </a:t>
            </a:r>
            <a:r>
              <a:rPr lang="en-GB" dirty="0" err="1"/>
              <a:t>svećenički</a:t>
            </a:r>
            <a:r>
              <a:rPr lang="en-GB" dirty="0"/>
              <a:t> </a:t>
            </a:r>
            <a:r>
              <a:rPr lang="en-GB" dirty="0" err="1"/>
              <a:t>poziv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je </a:t>
            </a:r>
            <a:r>
              <a:rPr lang="en-GB" dirty="0" err="1"/>
              <a:t>stupio</a:t>
            </a:r>
            <a:r>
              <a:rPr lang="en-GB" dirty="0"/>
              <a:t> u </a:t>
            </a:r>
            <a:r>
              <a:rPr lang="en-GB" dirty="0" err="1"/>
              <a:t>bogosloviju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/>
              <a:t>1969.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en-GB" dirty="0" err="1"/>
              <a:t>postao</a:t>
            </a:r>
            <a:r>
              <a:rPr lang="en-GB" dirty="0"/>
              <a:t> je </a:t>
            </a:r>
            <a:r>
              <a:rPr lang="en-GB" dirty="0" err="1"/>
              <a:t>svećenik</a:t>
            </a:r>
            <a:r>
              <a:rPr lang="en-GB" dirty="0"/>
              <a:t>, a </a:t>
            </a:r>
            <a:r>
              <a:rPr lang="en-GB" dirty="0" err="1"/>
              <a:t>pripadao</a:t>
            </a:r>
            <a:r>
              <a:rPr lang="en-GB" dirty="0"/>
              <a:t> je </a:t>
            </a:r>
            <a:r>
              <a:rPr lang="en-GB" dirty="0" err="1"/>
              <a:t>redu</a:t>
            </a:r>
            <a:r>
              <a:rPr lang="en-GB" dirty="0"/>
              <a:t> </a:t>
            </a:r>
            <a:r>
              <a:rPr lang="en-GB" dirty="0" err="1"/>
              <a:t>Družbe</a:t>
            </a:r>
            <a:r>
              <a:rPr lang="en-GB" dirty="0"/>
              <a:t> </a:t>
            </a:r>
            <a:r>
              <a:rPr lang="en-GB" dirty="0" err="1"/>
              <a:t>Isusove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/>
              <a:t>U </a:t>
            </a:r>
            <a:r>
              <a:rPr lang="en-GB" dirty="0" err="1"/>
              <a:t>svojoj</a:t>
            </a:r>
            <a:r>
              <a:rPr lang="en-GB" dirty="0"/>
              <a:t> </a:t>
            </a:r>
            <a:r>
              <a:rPr lang="en-GB" dirty="0" err="1"/>
              <a:t>službi</a:t>
            </a:r>
            <a:r>
              <a:rPr lang="en-GB" dirty="0"/>
              <a:t> </a:t>
            </a:r>
            <a:r>
              <a:rPr lang="en-GB" dirty="0" err="1"/>
              <a:t>obavljao</a:t>
            </a:r>
            <a:r>
              <a:rPr lang="en-GB" dirty="0"/>
              <a:t> je </a:t>
            </a:r>
            <a:r>
              <a:rPr lang="en-GB" dirty="0" err="1"/>
              <a:t>dužnosti</a:t>
            </a:r>
            <a:r>
              <a:rPr lang="en-GB" dirty="0"/>
              <a:t> </a:t>
            </a:r>
            <a:r>
              <a:rPr lang="en-GB" dirty="0" err="1"/>
              <a:t>rektora</a:t>
            </a:r>
            <a:r>
              <a:rPr lang="en-GB" dirty="0"/>
              <a:t> </a:t>
            </a:r>
            <a:r>
              <a:rPr lang="en-GB" dirty="0" err="1"/>
              <a:t>sjemeništa</a:t>
            </a:r>
            <a:r>
              <a:rPr lang="en-GB" dirty="0"/>
              <a:t>, </a:t>
            </a:r>
            <a:r>
              <a:rPr lang="en-GB" dirty="0" err="1"/>
              <a:t>postao</a:t>
            </a:r>
            <a:r>
              <a:rPr lang="en-GB" dirty="0"/>
              <a:t> je </a:t>
            </a:r>
            <a:r>
              <a:rPr lang="en-GB" dirty="0" err="1"/>
              <a:t>biskup</a:t>
            </a:r>
            <a:r>
              <a:rPr lang="en-GB" dirty="0"/>
              <a:t>, </a:t>
            </a:r>
            <a:r>
              <a:rPr lang="en-GB" dirty="0" err="1"/>
              <a:t>imenovan</a:t>
            </a:r>
            <a:r>
              <a:rPr lang="en-GB" dirty="0"/>
              <a:t> je </a:t>
            </a:r>
            <a:r>
              <a:rPr lang="en-GB" dirty="0" err="1"/>
              <a:t>kardinalom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kraju</a:t>
            </a:r>
            <a:r>
              <a:rPr lang="en-GB" dirty="0"/>
              <a:t> </a:t>
            </a:r>
            <a:r>
              <a:rPr lang="en-GB" dirty="0" err="1"/>
              <a:t>postaje</a:t>
            </a:r>
            <a:r>
              <a:rPr lang="en-GB" dirty="0"/>
              <a:t> pap</a:t>
            </a:r>
            <a:r>
              <a:rPr lang="hr-HR" dirty="0"/>
              <a:t>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Bio je skromna osoba, dobar kuhar, </a:t>
            </a:r>
            <a:r>
              <a:rPr lang="en-GB" dirty="0" err="1"/>
              <a:t>ljubitelj</a:t>
            </a:r>
            <a:r>
              <a:rPr lang="en-GB" dirty="0"/>
              <a:t> </a:t>
            </a:r>
            <a:r>
              <a:rPr lang="en-GB" dirty="0" err="1"/>
              <a:t>opere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nogometa</a:t>
            </a:r>
            <a:r>
              <a:rPr lang="en-GB" dirty="0"/>
              <a:t>, </a:t>
            </a:r>
            <a:r>
              <a:rPr lang="en-GB" dirty="0" err="1"/>
              <a:t>prijatelj</a:t>
            </a:r>
            <a:r>
              <a:rPr lang="en-GB" dirty="0"/>
              <a:t> </a:t>
            </a:r>
            <a:r>
              <a:rPr lang="en-GB" dirty="0" err="1"/>
              <a:t>grčke</a:t>
            </a:r>
            <a:r>
              <a:rPr lang="en-GB" dirty="0"/>
              <a:t> </a:t>
            </a:r>
            <a:r>
              <a:rPr lang="en-GB" dirty="0" err="1"/>
              <a:t>klasike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dobar</a:t>
            </a:r>
            <a:r>
              <a:rPr lang="en-GB" dirty="0"/>
              <a:t> </a:t>
            </a:r>
            <a:r>
              <a:rPr lang="en-GB" dirty="0" err="1"/>
              <a:t>pliva</a:t>
            </a:r>
            <a:r>
              <a:rPr lang="hr-HR" dirty="0"/>
              <a:t>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 err="1"/>
              <a:t>Objavio</a:t>
            </a:r>
            <a:r>
              <a:rPr lang="en-GB" dirty="0"/>
              <a:t> je </a:t>
            </a:r>
            <a:r>
              <a:rPr lang="en-GB" dirty="0" err="1"/>
              <a:t>mnoge</a:t>
            </a:r>
            <a:r>
              <a:rPr lang="en-GB" dirty="0"/>
              <a:t> </a:t>
            </a:r>
            <a:r>
              <a:rPr lang="en-GB" dirty="0" err="1"/>
              <a:t>knjige</a:t>
            </a:r>
            <a:r>
              <a:rPr lang="en-GB" dirty="0"/>
              <a:t>, </a:t>
            </a:r>
            <a:r>
              <a:rPr lang="en-GB" dirty="0" err="1"/>
              <a:t>enciklike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apostolske</a:t>
            </a:r>
            <a:r>
              <a:rPr lang="en-GB" dirty="0"/>
              <a:t> </a:t>
            </a:r>
            <a:r>
              <a:rPr lang="en-GB" dirty="0" err="1"/>
              <a:t>pobudnice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b="1" dirty="0"/>
              <a:t>13. </a:t>
            </a:r>
            <a:r>
              <a:rPr lang="en-GB" b="1" dirty="0" err="1"/>
              <a:t>ožujka</a:t>
            </a:r>
            <a:r>
              <a:rPr lang="en-GB" b="1" dirty="0"/>
              <a:t> 2013. </a:t>
            </a:r>
            <a:r>
              <a:rPr lang="en-GB" dirty="0" err="1"/>
              <a:t>godine</a:t>
            </a:r>
            <a:r>
              <a:rPr lang="en-GB" dirty="0"/>
              <a:t> </a:t>
            </a:r>
            <a:r>
              <a:rPr lang="hr-HR" dirty="0"/>
              <a:t>izabran je </a:t>
            </a:r>
            <a:r>
              <a:rPr lang="en-GB" dirty="0" err="1"/>
              <a:t>kao</a:t>
            </a:r>
            <a:r>
              <a:rPr lang="en-GB" dirty="0"/>
              <a:t> 266. papa u </a:t>
            </a:r>
            <a:r>
              <a:rPr lang="en-GB" dirty="0" err="1"/>
              <a:t>povijesti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1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CD85CE-F15B-4265-85AC-5977B2B21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Papine knjige, </a:t>
            </a:r>
            <a:r>
              <a:rPr lang="en-GB" dirty="0" err="1"/>
              <a:t>enciklike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apostolske</a:t>
            </a:r>
            <a:r>
              <a:rPr lang="en-GB" dirty="0"/>
              <a:t> </a:t>
            </a:r>
            <a:r>
              <a:rPr lang="en-GB" dirty="0" err="1"/>
              <a:t>pobudnic</a:t>
            </a:r>
            <a:r>
              <a:rPr lang="hr-HR" dirty="0"/>
              <a:t>e 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E7A481-334E-4672-9563-603133BA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1653674"/>
            <a:ext cx="10579769" cy="45225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Napisao je 13 knjiga, 3 enciklike i jednu apostolsku pobudnicu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Tri enciklike su : </a:t>
            </a:r>
            <a:endParaRPr lang="en-GB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FCC5F50A-5276-4602-8ED8-B4680FA033DA}"/>
              </a:ext>
            </a:extLst>
          </p:cNvPr>
          <p:cNvCxnSpPr/>
          <p:nvPr/>
        </p:nvCxnSpPr>
        <p:spPr>
          <a:xfrm flipH="1">
            <a:off x="2125579" y="2622884"/>
            <a:ext cx="593558" cy="113096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Slika 10" descr="Slika na kojoj se prikazuje tekst&#10;&#10;Opis je automatski generiran">
            <a:extLst>
              <a:ext uri="{FF2B5EF4-FFF2-40B4-BE49-F238E27FC236}">
                <a16:creationId xmlns:a16="http://schemas.microsoft.com/office/drawing/2014/main" id="{0021DDB4-7907-438D-8A44-23AE978967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7" y="3944146"/>
            <a:ext cx="1772653" cy="25203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F6146275-DE35-4C99-AC23-48543F0ADA6B}"/>
              </a:ext>
            </a:extLst>
          </p:cNvPr>
          <p:cNvCxnSpPr>
            <a:cxnSpLocks/>
          </p:cNvCxnSpPr>
          <p:nvPr/>
        </p:nvCxnSpPr>
        <p:spPr>
          <a:xfrm>
            <a:off x="3248527" y="2562725"/>
            <a:ext cx="1227220" cy="103070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Slika 14" descr="Slika na kojoj se prikazuje tekst&#10;&#10;Opis je automatski generiran">
            <a:extLst>
              <a:ext uri="{FF2B5EF4-FFF2-40B4-BE49-F238E27FC236}">
                <a16:creationId xmlns:a16="http://schemas.microsoft.com/office/drawing/2014/main" id="{1D5ED202-04E0-4BF7-946E-B8CE9DB45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009" y="3593432"/>
            <a:ext cx="1576475" cy="2784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53F27003-A968-4BEA-8358-A593C00FD6EF}"/>
              </a:ext>
            </a:extLst>
          </p:cNvPr>
          <p:cNvCxnSpPr>
            <a:cxnSpLocks/>
          </p:cNvCxnSpPr>
          <p:nvPr/>
        </p:nvCxnSpPr>
        <p:spPr>
          <a:xfrm>
            <a:off x="3457074" y="2318084"/>
            <a:ext cx="4130842" cy="1275348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Slika 20" descr="Slika na kojoj se prikazuje tekst, muškarac, osoba, nasmijano&#10;&#10;Opis je automatski generiran">
            <a:extLst>
              <a:ext uri="{FF2B5EF4-FFF2-40B4-BE49-F238E27FC236}">
                <a16:creationId xmlns:a16="http://schemas.microsoft.com/office/drawing/2014/main" id="{1D61FAD4-A042-4889-85AF-AD6F7B670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21" y="2437350"/>
            <a:ext cx="2474716" cy="3594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47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067824-739C-455B-8591-6352783FB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</a:t>
            </a:r>
            <a:r>
              <a:rPr lang="en-GB" dirty="0" err="1"/>
              <a:t>postolsk</a:t>
            </a:r>
            <a:r>
              <a:rPr lang="hr-HR" dirty="0"/>
              <a:t>a</a:t>
            </a:r>
            <a:r>
              <a:rPr lang="en-GB" dirty="0"/>
              <a:t> </a:t>
            </a:r>
            <a:r>
              <a:rPr lang="en-GB" dirty="0" err="1"/>
              <a:t>pobudnic</a:t>
            </a:r>
            <a:r>
              <a:rPr lang="hr-HR" dirty="0"/>
              <a:t>a</a:t>
            </a:r>
            <a:endParaRPr lang="en-GB" dirty="0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6633031A-46F6-455C-B62F-9C6517B4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>
                <a:solidFill>
                  <a:srgbClr val="202122"/>
                </a:solidFill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Njime</a:t>
            </a:r>
            <a:r>
              <a:rPr lang="en-GB" b="0" i="0" dirty="0">
                <a:effectLst/>
                <a:latin typeface="Arial" panose="020B0604020202020204" pitchFamily="34" charset="0"/>
              </a:rPr>
              <a:t> se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potiče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zajednica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ljudi</a:t>
            </a:r>
            <a:r>
              <a:rPr lang="en-GB" b="0" i="0" dirty="0">
                <a:effectLst/>
                <a:latin typeface="Arial" panose="020B0604020202020204" pitchFamily="34" charset="0"/>
              </a:rPr>
              <a:t> da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poduzme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određenu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aktivnost</a:t>
            </a:r>
            <a:endParaRPr lang="hr-HR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b="0" i="0" dirty="0"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Smatra</a:t>
            </a:r>
            <a:r>
              <a:rPr lang="en-GB" b="0" i="0" dirty="0">
                <a:effectLst/>
                <a:latin typeface="Arial" panose="020B0604020202020204" pitchFamily="34" charset="0"/>
              </a:rPr>
              <a:t> se u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formalnom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autoritetu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nižom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nego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papinska</a:t>
            </a:r>
            <a:r>
              <a:rPr lang="hr-HR" dirty="0"/>
              <a:t> enciklika,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ali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veća</a:t>
            </a:r>
            <a:r>
              <a:rPr lang="en-GB" b="0" i="0" dirty="0">
                <a:effectLst/>
                <a:latin typeface="Arial" panose="020B0604020202020204" pitchFamily="34" charset="0"/>
              </a:rPr>
              <a:t> od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ostalih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crkvenih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pisama</a:t>
            </a:r>
            <a:r>
              <a:rPr lang="en-GB" b="0" i="0" dirty="0">
                <a:effectLst/>
                <a:latin typeface="Arial" panose="020B0604020202020204" pitchFamily="34" charset="0"/>
              </a:rPr>
              <a:t>,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apostolskih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pisama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drugih</a:t>
            </a:r>
            <a:r>
              <a:rPr lang="en-GB" b="0" i="0" dirty="0"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  <a:latin typeface="Arial" panose="020B0604020202020204" pitchFamily="34" charset="0"/>
              </a:rPr>
              <a:t>dokumenata</a:t>
            </a:r>
            <a:endParaRPr lang="en-GB" dirty="0"/>
          </a:p>
        </p:txBody>
      </p:sp>
      <p:pic>
        <p:nvPicPr>
          <p:cNvPr id="13" name="Slika 12" descr="Slika na kojoj se prikazuje tekst, osoba&#10;&#10;Opis je automatski generiran">
            <a:extLst>
              <a:ext uri="{FF2B5EF4-FFF2-40B4-BE49-F238E27FC236}">
                <a16:creationId xmlns:a16="http://schemas.microsoft.com/office/drawing/2014/main" id="{776983BC-4F33-477E-9EAE-24E21869B9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1" y="1540041"/>
            <a:ext cx="4973533" cy="506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039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20AB2F-2A07-47E0-96D7-EAFC05BB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hr-HR" dirty="0"/>
              <a:t>Papino djelovanje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D5F435-F911-4715-9D53-ADF4DE3E1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1500" dirty="0"/>
              <a:t> </a:t>
            </a:r>
            <a:r>
              <a:rPr lang="en-GB" dirty="0" err="1"/>
              <a:t>Izbor</a:t>
            </a:r>
            <a:r>
              <a:rPr lang="en-GB" dirty="0"/>
              <a:t> </a:t>
            </a:r>
            <a:r>
              <a:rPr lang="en-GB" dirty="0" err="1"/>
              <a:t>pape</a:t>
            </a:r>
            <a:r>
              <a:rPr lang="en-GB" dirty="0"/>
              <a:t> </a:t>
            </a:r>
            <a:r>
              <a:rPr lang="en-GB" dirty="0" err="1"/>
              <a:t>odvija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sastanku</a:t>
            </a:r>
            <a:r>
              <a:rPr lang="en-GB" dirty="0"/>
              <a:t> </a:t>
            </a:r>
            <a:r>
              <a:rPr lang="en-GB" dirty="0" err="1"/>
              <a:t>vijeća</a:t>
            </a:r>
            <a:r>
              <a:rPr lang="en-GB" dirty="0"/>
              <a:t> </a:t>
            </a:r>
            <a:r>
              <a:rPr lang="en-GB" dirty="0" err="1"/>
              <a:t>kardinala</a:t>
            </a:r>
            <a:r>
              <a:rPr lang="en-GB" dirty="0"/>
              <a:t> koji se </a:t>
            </a:r>
            <a:r>
              <a:rPr lang="en-GB" dirty="0" err="1"/>
              <a:t>naziva</a:t>
            </a:r>
            <a:r>
              <a:rPr lang="en-GB" dirty="0"/>
              <a:t> </a:t>
            </a:r>
            <a:r>
              <a:rPr lang="en-GB" dirty="0" err="1"/>
              <a:t>konklav</a:t>
            </a:r>
            <a:r>
              <a:rPr lang="hr-HR" dirty="0"/>
              <a:t>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b="1" dirty="0"/>
              <a:t>Pontifikat</a:t>
            </a:r>
            <a:r>
              <a:rPr lang="hr-HR" dirty="0"/>
              <a:t> - r</a:t>
            </a:r>
            <a:r>
              <a:rPr lang="en-GB" dirty="0" err="1"/>
              <a:t>azdoblje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papa </a:t>
            </a:r>
            <a:r>
              <a:rPr lang="en-GB" dirty="0" err="1"/>
              <a:t>provede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čelu</a:t>
            </a:r>
            <a:r>
              <a:rPr lang="en-GB" dirty="0"/>
              <a:t> </a:t>
            </a:r>
            <a:r>
              <a:rPr lang="en-GB" dirty="0" err="1"/>
              <a:t>Crkve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Papino prijestolje se naziva Apostolska Stolica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/>
              <a:t>On </a:t>
            </a:r>
            <a:r>
              <a:rPr lang="en-GB" dirty="0" err="1"/>
              <a:t>upravlja</a:t>
            </a:r>
            <a:r>
              <a:rPr lang="en-GB" dirty="0"/>
              <a:t> </a:t>
            </a:r>
            <a:r>
              <a:rPr lang="en-GB" dirty="0" err="1"/>
              <a:t>Crkvom</a:t>
            </a:r>
            <a:r>
              <a:rPr lang="en-GB" dirty="0"/>
              <a:t> u </a:t>
            </a:r>
            <a:r>
              <a:rPr lang="en-GB" dirty="0" err="1"/>
              <a:t>svijet</a:t>
            </a:r>
            <a:r>
              <a:rPr lang="hr-HR" dirty="0"/>
              <a:t>u, a njegova uloga je </a:t>
            </a:r>
            <a:r>
              <a:rPr lang="en-GB" dirty="0" err="1"/>
              <a:t>osniva</a:t>
            </a:r>
            <a:r>
              <a:rPr lang="hr-HR" dirty="0"/>
              <a:t>nje</a:t>
            </a:r>
            <a:r>
              <a:rPr lang="en-GB" dirty="0"/>
              <a:t> </a:t>
            </a:r>
            <a:r>
              <a:rPr lang="en-GB" dirty="0" err="1"/>
              <a:t>nove</a:t>
            </a:r>
            <a:r>
              <a:rPr lang="en-GB" dirty="0"/>
              <a:t> </a:t>
            </a:r>
            <a:r>
              <a:rPr lang="en-GB" dirty="0" err="1"/>
              <a:t>biskupije</a:t>
            </a:r>
            <a:r>
              <a:rPr lang="en-GB" dirty="0"/>
              <a:t>, </a:t>
            </a:r>
            <a:r>
              <a:rPr lang="en-GB" dirty="0" err="1"/>
              <a:t>bri</a:t>
            </a:r>
            <a:r>
              <a:rPr lang="hr-HR" dirty="0"/>
              <a:t>ga</a:t>
            </a:r>
            <a:r>
              <a:rPr lang="en-GB" dirty="0"/>
              <a:t> za mir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pravdu</a:t>
            </a:r>
            <a:r>
              <a:rPr lang="en-GB" dirty="0"/>
              <a:t> u </a:t>
            </a:r>
            <a:r>
              <a:rPr lang="en-GB" dirty="0" err="1"/>
              <a:t>svijetu</a:t>
            </a:r>
            <a:r>
              <a:rPr lang="en-GB" dirty="0"/>
              <a:t>, </a:t>
            </a:r>
            <a:r>
              <a:rPr lang="en-GB" dirty="0" err="1"/>
              <a:t>dijel</a:t>
            </a:r>
            <a:r>
              <a:rPr lang="hr-HR" dirty="0" err="1"/>
              <a:t>jenje</a:t>
            </a:r>
            <a:r>
              <a:rPr lang="hr-HR" dirty="0"/>
              <a:t> </a:t>
            </a:r>
            <a:r>
              <a:rPr lang="en-GB" dirty="0" err="1"/>
              <a:t>biskupske</a:t>
            </a:r>
            <a:r>
              <a:rPr lang="en-GB" dirty="0"/>
              <a:t> </a:t>
            </a:r>
            <a:r>
              <a:rPr lang="en-GB" dirty="0" err="1"/>
              <a:t>službe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kardinalske</a:t>
            </a:r>
            <a:r>
              <a:rPr lang="en-GB" dirty="0"/>
              <a:t> </a:t>
            </a:r>
            <a:r>
              <a:rPr lang="en-GB" dirty="0" err="1"/>
              <a:t>časti</a:t>
            </a:r>
            <a:r>
              <a:rPr lang="en-GB" dirty="0"/>
              <a:t>, </a:t>
            </a:r>
            <a:r>
              <a:rPr lang="en-GB" dirty="0" err="1"/>
              <a:t>propovijeda</a:t>
            </a:r>
            <a:r>
              <a:rPr lang="hr-HR" dirty="0"/>
              <a:t>nje</a:t>
            </a:r>
            <a:r>
              <a:rPr lang="en-GB" dirty="0"/>
              <a:t> </a:t>
            </a:r>
            <a:r>
              <a:rPr lang="en-GB" dirty="0" err="1"/>
              <a:t>Evanđelj</a:t>
            </a:r>
            <a:r>
              <a:rPr lang="hr-HR" dirty="0"/>
              <a:t>a</a:t>
            </a:r>
            <a:r>
              <a:rPr lang="en-GB" dirty="0"/>
              <a:t> </a:t>
            </a:r>
            <a:r>
              <a:rPr lang="en-GB" dirty="0" err="1"/>
              <a:t>svim</a:t>
            </a:r>
            <a:r>
              <a:rPr lang="en-GB" dirty="0"/>
              <a:t> </a:t>
            </a:r>
            <a:r>
              <a:rPr lang="en-GB" dirty="0" err="1"/>
              <a:t>narodima</a:t>
            </a:r>
            <a:r>
              <a:rPr lang="hr-HR" dirty="0"/>
              <a:t> I </a:t>
            </a:r>
            <a:r>
              <a:rPr lang="en-GB" dirty="0" err="1"/>
              <a:t>bri</a:t>
            </a:r>
            <a:r>
              <a:rPr lang="hr-HR" dirty="0"/>
              <a:t>ga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</a:t>
            </a:r>
            <a:r>
              <a:rPr lang="en-GB" dirty="0" err="1"/>
              <a:t>vršenja</a:t>
            </a:r>
            <a:r>
              <a:rPr lang="en-GB" dirty="0"/>
              <a:t> </a:t>
            </a:r>
            <a:r>
              <a:rPr lang="en-GB" dirty="0" err="1"/>
              <a:t>poslanja</a:t>
            </a:r>
            <a:r>
              <a:rPr lang="en-GB" dirty="0"/>
              <a:t> </a:t>
            </a:r>
            <a:r>
              <a:rPr lang="en-GB" dirty="0" err="1"/>
              <a:t>Crkve</a:t>
            </a:r>
            <a:r>
              <a:rPr lang="en-GB" dirty="0"/>
              <a:t> u </a:t>
            </a:r>
            <a:r>
              <a:rPr lang="en-GB" dirty="0" err="1"/>
              <a:t>skladu</a:t>
            </a:r>
            <a:r>
              <a:rPr lang="en-GB" dirty="0"/>
              <a:t> s </a:t>
            </a:r>
            <a:r>
              <a:rPr lang="en-GB" dirty="0" err="1"/>
              <a:t>Isusovim</a:t>
            </a:r>
            <a:r>
              <a:rPr lang="en-GB" dirty="0"/>
              <a:t> </a:t>
            </a:r>
            <a:r>
              <a:rPr lang="en-GB" dirty="0" err="1"/>
              <a:t>zapovijedima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P</a:t>
            </a:r>
            <a:r>
              <a:rPr lang="en-GB" dirty="0" err="1"/>
              <a:t>apa</a:t>
            </a:r>
            <a:r>
              <a:rPr lang="en-GB" dirty="0"/>
              <a:t> koji je</a:t>
            </a:r>
            <a:r>
              <a:rPr lang="hr-HR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čelu</a:t>
            </a:r>
            <a:r>
              <a:rPr lang="hr-HR" dirty="0"/>
              <a:t> današnje </a:t>
            </a:r>
            <a:r>
              <a:rPr lang="en-GB" dirty="0" err="1"/>
              <a:t>Katoličke</a:t>
            </a:r>
            <a:r>
              <a:rPr lang="en-GB" dirty="0"/>
              <a:t> </a:t>
            </a:r>
            <a:r>
              <a:rPr lang="en-GB" dirty="0" err="1"/>
              <a:t>Crkve</a:t>
            </a:r>
            <a:r>
              <a:rPr lang="en-GB" dirty="0"/>
              <a:t> </a:t>
            </a:r>
            <a:r>
              <a:rPr lang="en-GB" dirty="0" err="1"/>
              <a:t>zove</a:t>
            </a:r>
            <a:r>
              <a:rPr lang="en-GB" dirty="0"/>
              <a:t> se </a:t>
            </a:r>
            <a:r>
              <a:rPr lang="en-GB" b="1" dirty="0" err="1"/>
              <a:t>Franjo</a:t>
            </a:r>
            <a:endParaRPr lang="hr-HR" b="1" dirty="0"/>
          </a:p>
          <a:p>
            <a:pPr>
              <a:buFont typeface="Wingdings" panose="05000000000000000000" pitchFamily="2" charset="2"/>
              <a:buChar char="q"/>
            </a:pPr>
            <a:endParaRPr lang="en-GB" sz="1500" dirty="0"/>
          </a:p>
        </p:txBody>
      </p:sp>
      <p:pic>
        <p:nvPicPr>
          <p:cNvPr id="2052" name="Picture 4" descr="Vidi izvornu sliku">
            <a:extLst>
              <a:ext uri="{FF2B5EF4-FFF2-40B4-BE49-F238E27FC236}">
                <a16:creationId xmlns:a16="http://schemas.microsoft.com/office/drawing/2014/main" id="{0E3412E6-E94E-4EC4-87D9-657B0C056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0" r="15237" b="1"/>
          <a:stretch/>
        </p:blipFill>
        <p:spPr bwMode="auto">
          <a:xfrm>
            <a:off x="5794248" y="1600199"/>
            <a:ext cx="5445252" cy="457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7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5BA804-F3E5-4D8C-9FD5-4EC97169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</p:spPr>
        <p:txBody>
          <a:bodyPr anchor="b">
            <a:normAutofit/>
          </a:bodyPr>
          <a:lstStyle/>
          <a:p>
            <a:r>
              <a:rPr lang="hr-HR" dirty="0"/>
              <a:t>Proslava Papinog dana</a:t>
            </a:r>
            <a:endParaRPr lang="en-GB" dirty="0"/>
          </a:p>
        </p:txBody>
      </p:sp>
      <p:pic>
        <p:nvPicPr>
          <p:cNvPr id="3074" name="Picture 2" descr="Vidi izvornu sliku">
            <a:extLst>
              <a:ext uri="{FF2B5EF4-FFF2-40B4-BE49-F238E27FC236}">
                <a16:creationId xmlns:a16="http://schemas.microsoft.com/office/drawing/2014/main" id="{5D057CC0-CE4C-4D21-90F7-0AEB5345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0521" y="1858628"/>
            <a:ext cx="4914900" cy="3686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9BF8DE-5708-480E-829D-AF5BD29FAC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1700" dirty="0"/>
              <a:t> Z</a:t>
            </a:r>
            <a:r>
              <a:rPr lang="en-GB" sz="1700" dirty="0" err="1"/>
              <a:t>apočela</a:t>
            </a:r>
            <a:r>
              <a:rPr lang="en-GB" sz="1700" dirty="0"/>
              <a:t> je </a:t>
            </a:r>
            <a:r>
              <a:rPr lang="en-GB" sz="1700" dirty="0" err="1"/>
              <a:t>još</a:t>
            </a:r>
            <a:r>
              <a:rPr lang="en-GB" sz="1700" dirty="0"/>
              <a:t> </a:t>
            </a:r>
            <a:r>
              <a:rPr lang="en-GB" sz="1700" dirty="0" err="1"/>
              <a:t>davne</a:t>
            </a:r>
            <a:r>
              <a:rPr lang="en-GB" sz="1700" dirty="0"/>
              <a:t> </a:t>
            </a:r>
            <a:r>
              <a:rPr lang="en-GB" sz="1700" b="1" dirty="0"/>
              <a:t>1926. </a:t>
            </a:r>
            <a:r>
              <a:rPr lang="en-GB" sz="1700" b="1" dirty="0" err="1"/>
              <a:t>godine</a:t>
            </a:r>
            <a:r>
              <a:rPr lang="en-GB" sz="1700" b="1" dirty="0"/>
              <a:t> </a:t>
            </a:r>
            <a:r>
              <a:rPr lang="en-GB" sz="1700" dirty="0" err="1"/>
              <a:t>zaslugom</a:t>
            </a:r>
            <a:r>
              <a:rPr lang="en-GB" sz="1700" dirty="0"/>
              <a:t> bl. Ivana </a:t>
            </a:r>
            <a:r>
              <a:rPr lang="en-GB" sz="1700" dirty="0" err="1"/>
              <a:t>Merza</a:t>
            </a:r>
            <a:endParaRPr lang="hr-HR" sz="1700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1700" dirty="0"/>
              <a:t> Blaženi Ivan je organizirao brojne akcije za poštovanje i ljubav prema Papi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700" dirty="0"/>
              <a:t> On je predložio </a:t>
            </a:r>
            <a:r>
              <a:rPr lang="en-GB" sz="1700" dirty="0"/>
              <a:t>da se u </a:t>
            </a:r>
            <a:r>
              <a:rPr lang="en-GB" sz="1700" dirty="0" err="1"/>
              <a:t>našoj</a:t>
            </a:r>
            <a:r>
              <a:rPr lang="en-GB" sz="1700" dirty="0"/>
              <a:t> </a:t>
            </a:r>
            <a:r>
              <a:rPr lang="en-GB" sz="1700" dirty="0" err="1"/>
              <a:t>javnosti</a:t>
            </a:r>
            <a:r>
              <a:rPr lang="en-GB" sz="1700" dirty="0"/>
              <a:t> </a:t>
            </a:r>
            <a:r>
              <a:rPr lang="en-GB" sz="1700" dirty="0" err="1"/>
              <a:t>započne</a:t>
            </a:r>
            <a:r>
              <a:rPr lang="en-GB" sz="1700" dirty="0"/>
              <a:t> </a:t>
            </a:r>
            <a:r>
              <a:rPr lang="en-GB" sz="1700" dirty="0" err="1"/>
              <a:t>sa</a:t>
            </a:r>
            <a:r>
              <a:rPr lang="en-GB" sz="1700" dirty="0"/>
              <a:t> </a:t>
            </a:r>
            <a:r>
              <a:rPr lang="en-GB" sz="1700" dirty="0" err="1"/>
              <a:t>slavljenjem</a:t>
            </a:r>
            <a:r>
              <a:rPr lang="en-GB" sz="1700" dirty="0"/>
              <a:t> </a:t>
            </a:r>
            <a:r>
              <a:rPr lang="en-GB" sz="1700" dirty="0" err="1"/>
              <a:t>Papina</a:t>
            </a:r>
            <a:r>
              <a:rPr lang="en-GB" sz="1700" dirty="0"/>
              <a:t> dana </a:t>
            </a:r>
            <a:r>
              <a:rPr lang="en-GB" sz="1700" b="1" dirty="0" err="1"/>
              <a:t>kako</a:t>
            </a:r>
            <a:r>
              <a:rPr lang="en-GB" sz="1700" b="1" dirty="0"/>
              <a:t> bi se </a:t>
            </a:r>
            <a:r>
              <a:rPr lang="en-GB" sz="1700" b="1" dirty="0" err="1"/>
              <a:t>svijest</a:t>
            </a:r>
            <a:r>
              <a:rPr lang="en-GB" sz="1700" b="1" dirty="0"/>
              <a:t> o </a:t>
            </a:r>
            <a:r>
              <a:rPr lang="en-GB" sz="1700" b="1" dirty="0" err="1"/>
              <a:t>papinstvu</a:t>
            </a:r>
            <a:r>
              <a:rPr lang="en-GB" sz="1700" b="1" dirty="0"/>
              <a:t> </a:t>
            </a:r>
            <a:r>
              <a:rPr lang="en-GB" sz="1700" b="1" dirty="0" err="1"/>
              <a:t>što</a:t>
            </a:r>
            <a:r>
              <a:rPr lang="en-GB" sz="1700" b="1" dirty="0"/>
              <a:t> </a:t>
            </a:r>
            <a:r>
              <a:rPr lang="en-GB" sz="1700" b="1" dirty="0" err="1"/>
              <a:t>više</a:t>
            </a:r>
            <a:r>
              <a:rPr lang="en-GB" sz="1700" b="1" dirty="0"/>
              <a:t> </a:t>
            </a:r>
            <a:r>
              <a:rPr lang="en-GB" sz="1700" b="1" dirty="0" err="1"/>
              <a:t>učvrstila</a:t>
            </a:r>
            <a:r>
              <a:rPr lang="en-GB" sz="1700" b="1" dirty="0"/>
              <a:t> u </a:t>
            </a:r>
            <a:r>
              <a:rPr lang="en-GB" sz="1700" b="1" dirty="0" err="1"/>
              <a:t>hrvatskih</a:t>
            </a:r>
            <a:r>
              <a:rPr lang="en-GB" sz="1700" b="1" dirty="0"/>
              <a:t> </a:t>
            </a:r>
            <a:r>
              <a:rPr lang="en-GB" sz="1700" b="1" dirty="0" err="1"/>
              <a:t>katolika</a:t>
            </a:r>
            <a:endParaRPr lang="hr-HR" sz="17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sz="1700" dirty="0"/>
              <a:t> Nemam točan datum kada ga slavimo, ali iz godine u godinu proslava postaje svečanija i sjajnija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700" dirty="0"/>
              <a:t> Obilježava se i u drugim državama svijeta i biskupijama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r-HR" sz="1700" dirty="0"/>
              <a:t> Papinska država ima svoju zastavu 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6378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B10031-1A93-41E6-AEB8-6C0BE563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Papin dan u Hrvatskoj</a:t>
            </a:r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3C9F68-A178-40CA-85C7-467303D42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737" y="1584158"/>
            <a:ext cx="10180721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U Hrvatskoj Papin dan pokreću i organiziraju laici potekli iz naroda 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it-IT" dirty="0" err="1"/>
              <a:t>Iz</a:t>
            </a:r>
            <a:r>
              <a:rPr lang="it-IT" dirty="0"/>
              <a:t> toga se da </a:t>
            </a:r>
            <a:r>
              <a:rPr lang="it-IT" dirty="0" err="1"/>
              <a:t>iščitati</a:t>
            </a:r>
            <a:r>
              <a:rPr lang="it-IT" dirty="0"/>
              <a:t> da „</a:t>
            </a:r>
            <a:r>
              <a:rPr lang="it-IT" dirty="0" err="1"/>
              <a:t>hrvatski</a:t>
            </a:r>
            <a:r>
              <a:rPr lang="it-IT" dirty="0"/>
              <a:t> </a:t>
            </a:r>
            <a:r>
              <a:rPr lang="it-IT" dirty="0" err="1"/>
              <a:t>narod</a:t>
            </a:r>
            <a:r>
              <a:rPr lang="it-IT" dirty="0"/>
              <a:t> voli </a:t>
            </a:r>
            <a:r>
              <a:rPr lang="it-IT" dirty="0" err="1"/>
              <a:t>papu</a:t>
            </a:r>
            <a:r>
              <a:rPr lang="it-IT" dirty="0"/>
              <a:t>“</a:t>
            </a: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 err="1"/>
              <a:t>Papin</a:t>
            </a:r>
            <a:r>
              <a:rPr lang="en-GB" dirty="0"/>
              <a:t> dan se u </a:t>
            </a:r>
            <a:r>
              <a:rPr lang="en-GB" dirty="0" err="1"/>
              <a:t>Hrvatskoj</a:t>
            </a:r>
            <a:r>
              <a:rPr lang="en-GB" dirty="0"/>
              <a:t> </a:t>
            </a:r>
            <a:r>
              <a:rPr lang="en-GB" dirty="0" err="1"/>
              <a:t>obilježava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datum </a:t>
            </a:r>
            <a:r>
              <a:rPr lang="en-GB" dirty="0" err="1"/>
              <a:t>kad</a:t>
            </a:r>
            <a:r>
              <a:rPr lang="en-GB" dirty="0"/>
              <a:t> je Papa </a:t>
            </a:r>
            <a:r>
              <a:rPr lang="en-GB" dirty="0" err="1"/>
              <a:t>izabran</a:t>
            </a:r>
            <a:r>
              <a:rPr lang="hr-HR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en-GB" dirty="0" err="1"/>
              <a:t>Upravo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ovako</a:t>
            </a:r>
            <a:r>
              <a:rPr lang="en-GB" dirty="0"/>
              <a:t> </a:t>
            </a:r>
            <a:r>
              <a:rPr lang="en-GB" dirty="0" err="1"/>
              <a:t>predanog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Isusu</a:t>
            </a:r>
            <a:r>
              <a:rPr lang="en-GB" dirty="0"/>
              <a:t> </a:t>
            </a:r>
            <a:r>
              <a:rPr lang="en-GB" dirty="0" err="1"/>
              <a:t>Kristu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svakom</a:t>
            </a:r>
            <a:r>
              <a:rPr lang="en-GB" dirty="0"/>
              <a:t> </a:t>
            </a:r>
            <a:r>
              <a:rPr lang="en-GB" dirty="0" err="1"/>
              <a:t>Božjem</a:t>
            </a:r>
            <a:r>
              <a:rPr lang="en-GB" dirty="0"/>
              <a:t> </a:t>
            </a:r>
            <a:r>
              <a:rPr lang="en-GB" dirty="0" err="1"/>
              <a:t>stvorenju</a:t>
            </a:r>
            <a:r>
              <a:rPr lang="en-GB" dirty="0"/>
              <a:t> od </a:t>
            </a:r>
            <a:r>
              <a:rPr lang="en-GB" dirty="0" err="1"/>
              <a:t>velike</a:t>
            </a:r>
            <a:r>
              <a:rPr lang="en-GB" dirty="0"/>
              <a:t> je </a:t>
            </a:r>
            <a:r>
              <a:rPr lang="en-GB" dirty="0" err="1"/>
              <a:t>važnosti</a:t>
            </a:r>
            <a:r>
              <a:rPr lang="en-GB" dirty="0"/>
              <a:t> </a:t>
            </a:r>
            <a:r>
              <a:rPr lang="en-GB" dirty="0" err="1"/>
              <a:t>slavljenje</a:t>
            </a:r>
            <a:r>
              <a:rPr lang="en-GB" dirty="0"/>
              <a:t> </a:t>
            </a:r>
            <a:r>
              <a:rPr lang="en-GB" dirty="0" err="1"/>
              <a:t>Papina</a:t>
            </a:r>
            <a:r>
              <a:rPr lang="en-GB" dirty="0"/>
              <a:t> dana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proučavanje</a:t>
            </a:r>
            <a:r>
              <a:rPr lang="en-GB" dirty="0"/>
              <a:t> </a:t>
            </a:r>
            <a:r>
              <a:rPr lang="en-GB" dirty="0" err="1"/>
              <a:t>njegovog</a:t>
            </a:r>
            <a:r>
              <a:rPr lang="en-GB" dirty="0"/>
              <a:t> </a:t>
            </a:r>
            <a:r>
              <a:rPr lang="en-GB" dirty="0" err="1"/>
              <a:t>djelovanja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naviještanja</a:t>
            </a:r>
            <a:r>
              <a:rPr lang="en-GB" dirty="0"/>
              <a:t> </a:t>
            </a:r>
            <a:r>
              <a:rPr lang="en-GB" dirty="0" err="1"/>
              <a:t>Božje</a:t>
            </a:r>
            <a:r>
              <a:rPr lang="en-GB" dirty="0"/>
              <a:t> </a:t>
            </a:r>
            <a:r>
              <a:rPr lang="en-GB" dirty="0" err="1"/>
              <a:t>riječi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42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kademska literatura 16 x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50520991_TF03431380_Win32" id="{C45C9E23-83D8-4A15-91FF-BD86A3EB2297}" vid="{3507ECA8-537A-4022-AC05-F5D3069C8023}"/>
    </a:ext>
  </a:extLst>
</a:theme>
</file>

<file path=ppt/theme/theme2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tf03431380_win32</Template>
  <TotalTime>90</TotalTime>
  <Words>475</Words>
  <Application>Microsoft Office PowerPoint</Application>
  <PresentationFormat>Široki zaslon</PresentationFormat>
  <Paragraphs>40</Paragraphs>
  <Slides>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Plantagenet Cherokee</vt:lpstr>
      <vt:lpstr>Wingdings</vt:lpstr>
      <vt:lpstr>Akademska literatura 16 x 9</vt:lpstr>
      <vt:lpstr>Papin dan</vt:lpstr>
      <vt:lpstr> O životu Pape Franja</vt:lpstr>
      <vt:lpstr>Papine knjige, enciklike i apostolske pobudnice </vt:lpstr>
      <vt:lpstr>Apostolska pobudnica</vt:lpstr>
      <vt:lpstr>Papino djelovanje</vt:lpstr>
      <vt:lpstr>Proslava Papinog dana</vt:lpstr>
      <vt:lpstr>Papin dan u Hrvatskoj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Papin dan</dc:title>
  <dc:creator>ANDRO KUNICA</dc:creator>
  <cp:lastModifiedBy>ANDRO KUNICA</cp:lastModifiedBy>
  <cp:revision>1</cp:revision>
  <dcterms:created xsi:type="dcterms:W3CDTF">2022-03-18T09:01:02Z</dcterms:created>
  <dcterms:modified xsi:type="dcterms:W3CDTF">2022-03-18T10:36:09Z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