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67" r:id="rId5"/>
    <p:sldId id="268" r:id="rId6"/>
    <p:sldId id="258" r:id="rId7"/>
    <p:sldId id="259" r:id="rId8"/>
    <p:sldId id="260" r:id="rId9"/>
    <p:sldId id="261" r:id="rId10"/>
    <p:sldId id="262" r:id="rId11"/>
    <p:sldId id="264" r:id="rId12"/>
    <p:sldId id="263" r:id="rId13"/>
    <p:sldId id="270" r:id="rId14"/>
    <p:sldId id="273" r:id="rId15"/>
    <p:sldId id="271" r:id="rId16"/>
    <p:sldId id="269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B0B6-E14E-4B77-AF9E-0A757CA35F6B}" type="datetimeFigureOut">
              <a:rPr lang="hr-HR" smtClean="0"/>
              <a:t>13.4.2015.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8D24-10E6-41A7-8E43-C59C43657E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B0B6-E14E-4B77-AF9E-0A757CA35F6B}" type="datetimeFigureOut">
              <a:rPr lang="hr-HR" smtClean="0"/>
              <a:t>13.4.2015.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8D24-10E6-41A7-8E43-C59C43657E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B0B6-E14E-4B77-AF9E-0A757CA35F6B}" type="datetimeFigureOut">
              <a:rPr lang="hr-HR" smtClean="0"/>
              <a:t>13.4.2015.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8D24-10E6-41A7-8E43-C59C43657E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B0B6-E14E-4B77-AF9E-0A757CA35F6B}" type="datetimeFigureOut">
              <a:rPr lang="hr-HR" smtClean="0"/>
              <a:t>13.4.2015.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8D24-10E6-41A7-8E43-C59C43657E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B0B6-E14E-4B77-AF9E-0A757CA35F6B}" type="datetimeFigureOut">
              <a:rPr lang="hr-HR" smtClean="0"/>
              <a:t>13.4.2015.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8D24-10E6-41A7-8E43-C59C43657E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B0B6-E14E-4B77-AF9E-0A757CA35F6B}" type="datetimeFigureOut">
              <a:rPr lang="hr-HR" smtClean="0"/>
              <a:t>13.4.2015.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8D24-10E6-41A7-8E43-C59C43657E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B0B6-E14E-4B77-AF9E-0A757CA35F6B}" type="datetimeFigureOut">
              <a:rPr lang="hr-HR" smtClean="0"/>
              <a:t>13.4.2015.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8D24-10E6-41A7-8E43-C59C43657E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B0B6-E14E-4B77-AF9E-0A757CA35F6B}" type="datetimeFigureOut">
              <a:rPr lang="hr-HR" smtClean="0"/>
              <a:t>13.4.2015.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8D24-10E6-41A7-8E43-C59C43657E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B0B6-E14E-4B77-AF9E-0A757CA35F6B}" type="datetimeFigureOut">
              <a:rPr lang="hr-HR" smtClean="0"/>
              <a:t>13.4.2015.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8D24-10E6-41A7-8E43-C59C43657E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B0B6-E14E-4B77-AF9E-0A757CA35F6B}" type="datetimeFigureOut">
              <a:rPr lang="hr-HR" smtClean="0"/>
              <a:t>13.4.2015.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8D24-10E6-41A7-8E43-C59C43657E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B0B6-E14E-4B77-AF9E-0A757CA35F6B}" type="datetimeFigureOut">
              <a:rPr lang="hr-HR" smtClean="0"/>
              <a:t>13.4.2015.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8D24-10E6-41A7-8E43-C59C43657E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8B0B6-E14E-4B77-AF9E-0A757CA35F6B}" type="datetimeFigureOut">
              <a:rPr lang="hr-HR" smtClean="0"/>
              <a:t>13.4.2015.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98D24-10E6-41A7-8E43-C59C43657EF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/>
          <a:p>
            <a:r>
              <a:rPr lang="hr-HR" dirty="0" smtClean="0">
                <a:solidFill>
                  <a:schemeClr val="tx2"/>
                </a:solidFill>
              </a:rPr>
              <a:t>Oceani, mora i važnost njihova očuvanja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r>
              <a:rPr lang="hr-HR" sz="1800" dirty="0" smtClean="0"/>
              <a:t>Ana- Marija Bianki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lnSpcReduction="10000"/>
          </a:bodyPr>
          <a:lstStyle/>
          <a:p>
            <a:r>
              <a:rPr lang="hr-HR" sz="2400" dirty="0" smtClean="0">
                <a:solidFill>
                  <a:schemeClr val="tx2"/>
                </a:solidFill>
              </a:rPr>
              <a:t>U fitoplankton ubrajamo malene alge. Možemo ga zamisliti kao morsku šumu. One su najbrojnije na površini mora i u plićacima gdje </a:t>
            </a:r>
            <a:r>
              <a:rPr lang="hr-HR" sz="2400" dirty="0">
                <a:solidFill>
                  <a:schemeClr val="tx2"/>
                </a:solidFill>
              </a:rPr>
              <a:t>uz pomoć sunčeve svjetlosti provode proces </a:t>
            </a:r>
            <a:r>
              <a:rPr lang="hr-HR" sz="2400" dirty="0" smtClean="0">
                <a:solidFill>
                  <a:schemeClr val="tx2"/>
                </a:solidFill>
              </a:rPr>
              <a:t>fotosinteze. </a:t>
            </a:r>
          </a:p>
          <a:p>
            <a:r>
              <a:rPr lang="hr-HR" sz="2400" dirty="0" smtClean="0">
                <a:solidFill>
                  <a:schemeClr val="tx2"/>
                </a:solidFill>
              </a:rPr>
              <a:t>Proizvode  gotovo </a:t>
            </a:r>
            <a:r>
              <a:rPr lang="hr-HR" sz="2400" dirty="0">
                <a:solidFill>
                  <a:schemeClr val="tx2"/>
                </a:solidFill>
              </a:rPr>
              <a:t>90% kisika kojeg </a:t>
            </a:r>
            <a:r>
              <a:rPr lang="hr-HR" sz="2400" dirty="0" smtClean="0">
                <a:solidFill>
                  <a:schemeClr val="tx2"/>
                </a:solidFill>
              </a:rPr>
              <a:t>udišemo pa sva bića na Zemlji ovise o </a:t>
            </a:r>
            <a:r>
              <a:rPr lang="hr-HR" sz="2400" dirty="0">
                <a:solidFill>
                  <a:schemeClr val="tx2"/>
                </a:solidFill>
              </a:rPr>
              <a:t>morskom </a:t>
            </a:r>
            <a:r>
              <a:rPr lang="hr-HR" sz="2400" dirty="0" smtClean="0">
                <a:solidFill>
                  <a:schemeClr val="tx2"/>
                </a:solidFill>
              </a:rPr>
              <a:t>fitoplanktonu.</a:t>
            </a:r>
          </a:p>
          <a:p>
            <a:r>
              <a:rPr lang="hr-HR" sz="2400" dirty="0" smtClean="0">
                <a:solidFill>
                  <a:schemeClr val="tx2"/>
                </a:solidFill>
              </a:rPr>
              <a:t>Fitoplankton je glavna hrana malim rakovima (zooplantkonu), a mali rakovi su hrana drugim ribama, kitovima i ostalim stanovnicima mora i oceana.</a:t>
            </a:r>
          </a:p>
          <a:p>
            <a:r>
              <a:rPr lang="hr-HR" sz="2400" dirty="0" smtClean="0">
                <a:solidFill>
                  <a:schemeClr val="tx2"/>
                </a:solidFill>
              </a:rPr>
              <a:t>Plavetni kitovi mogu plivati stotinama kilometara bez stajanja zbog energije koju im osigurava ishrana planktonom.</a:t>
            </a:r>
            <a:r>
              <a:rPr lang="hr-HR" dirty="0">
                <a:solidFill>
                  <a:schemeClr val="tx2"/>
                </a:solidFill>
              </a:rPr>
              <a:t/>
            </a:r>
            <a:br>
              <a:rPr lang="hr-HR" dirty="0">
                <a:solidFill>
                  <a:schemeClr val="tx2"/>
                </a:solidFill>
              </a:rPr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chemeClr val="tx2"/>
                </a:solidFill>
              </a:rPr>
              <a:t>Hranidbeni lanac</a:t>
            </a:r>
          </a:p>
          <a:p>
            <a:r>
              <a:rPr lang="hr-HR" sz="2400" dirty="0" smtClean="0">
                <a:solidFill>
                  <a:schemeClr val="tx2"/>
                </a:solidFill>
              </a:rPr>
              <a:t>Pojmom</a:t>
            </a:r>
            <a:r>
              <a:rPr lang="hr-HR" sz="2400" dirty="0">
                <a:solidFill>
                  <a:schemeClr val="tx2"/>
                </a:solidFill>
              </a:rPr>
              <a:t> hranidbenog </a:t>
            </a:r>
            <a:r>
              <a:rPr lang="hr-HR" sz="2400" dirty="0" smtClean="0">
                <a:solidFill>
                  <a:schemeClr val="tx2"/>
                </a:solidFill>
              </a:rPr>
              <a:t>lanca naziva se prijenos</a:t>
            </a:r>
            <a:r>
              <a:rPr lang="hr-HR" sz="2400" dirty="0">
                <a:solidFill>
                  <a:schemeClr val="tx2"/>
                </a:solidFill>
              </a:rPr>
              <a:t> </a:t>
            </a:r>
            <a:r>
              <a:rPr lang="hr-HR" sz="2400" dirty="0" smtClean="0">
                <a:solidFill>
                  <a:schemeClr val="tx2"/>
                </a:solidFill>
              </a:rPr>
              <a:t>energije putem hranom od jedne populacije organizama</a:t>
            </a:r>
            <a:r>
              <a:rPr lang="hr-HR" sz="2400" dirty="0">
                <a:solidFill>
                  <a:schemeClr val="tx2"/>
                </a:solidFill>
              </a:rPr>
              <a:t>  na </a:t>
            </a:r>
            <a:r>
              <a:rPr lang="hr-HR" sz="2400" dirty="0" smtClean="0">
                <a:solidFill>
                  <a:schemeClr val="tx2"/>
                </a:solidFill>
              </a:rPr>
              <a:t>slijedeću.</a:t>
            </a:r>
            <a:endParaRPr lang="hr-HR" sz="2400" dirty="0">
              <a:solidFill>
                <a:schemeClr val="tx2"/>
              </a:solidFill>
            </a:endParaRPr>
          </a:p>
          <a:p>
            <a:endParaRPr lang="hr-HR" dirty="0">
              <a:solidFill>
                <a:schemeClr val="tx2"/>
              </a:solidFill>
            </a:endParaRPr>
          </a:p>
        </p:txBody>
      </p:sp>
      <p:pic>
        <p:nvPicPr>
          <p:cNvPr id="4" name="Picture 3" descr="hranidbeni lan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916832"/>
            <a:ext cx="6461056" cy="4160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hr-HR" dirty="0" smtClean="0">
                <a:solidFill>
                  <a:schemeClr val="tx2"/>
                </a:solidFill>
              </a:rPr>
              <a:t>Ekologija mora</a:t>
            </a:r>
          </a:p>
          <a:p>
            <a:r>
              <a:rPr lang="hr-HR" sz="2400" dirty="0" smtClean="0">
                <a:solidFill>
                  <a:schemeClr val="tx2"/>
                </a:solidFill>
              </a:rPr>
              <a:t>Što je ekologija ? </a:t>
            </a:r>
          </a:p>
          <a:p>
            <a:r>
              <a:rPr lang="hr-HR" sz="2400" dirty="0" smtClean="0">
                <a:solidFill>
                  <a:schemeClr val="tx2"/>
                </a:solidFill>
              </a:rPr>
              <a:t>Znanost koja proučava organizme, odnose među organizama i odnose između organizama i okoliša koji ih okružuje. </a:t>
            </a:r>
            <a:endParaRPr lang="hr-HR" sz="2400" dirty="0">
              <a:solidFill>
                <a:schemeClr val="tx2"/>
              </a:solidFill>
            </a:endParaRPr>
          </a:p>
        </p:txBody>
      </p:sp>
      <p:pic>
        <p:nvPicPr>
          <p:cNvPr id="4" name="Picture 3" descr="Laboratorij-za-ekologiju-i-sistematiku-bentosa_IRBZavodNaslov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420888"/>
            <a:ext cx="2284445" cy="1713334"/>
          </a:xfrm>
          <a:prstGeom prst="rect">
            <a:avLst/>
          </a:prstGeom>
        </p:spPr>
      </p:pic>
      <p:pic>
        <p:nvPicPr>
          <p:cNvPr id="5" name="Picture 4" descr="rt_tenki,_01.10.06._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420888"/>
            <a:ext cx="3960440" cy="2970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lown_fish_in_the_Andaman_Coral_Ree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4221088"/>
            <a:ext cx="3600400" cy="2408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tx2"/>
                </a:solidFill>
              </a:rPr>
              <a:t>Ekologija mora se bavi proučavanjem strukture </a:t>
            </a:r>
            <a:r>
              <a:rPr lang="hr-HR" sz="2800" dirty="0">
                <a:solidFill>
                  <a:schemeClr val="tx2"/>
                </a:solidFill>
              </a:rPr>
              <a:t>i </a:t>
            </a:r>
            <a:r>
              <a:rPr lang="hr-HR" sz="2800" dirty="0" smtClean="0">
                <a:solidFill>
                  <a:schemeClr val="tx2"/>
                </a:solidFill>
              </a:rPr>
              <a:t>funkcioniranja morskih ekosustava, razumijevanje prilagodbe </a:t>
            </a:r>
            <a:r>
              <a:rPr lang="hr-HR" sz="2800" dirty="0">
                <a:solidFill>
                  <a:schemeClr val="tx2"/>
                </a:solidFill>
              </a:rPr>
              <a:t>organizama na morski </a:t>
            </a:r>
            <a:r>
              <a:rPr lang="hr-HR" sz="2800" dirty="0" smtClean="0">
                <a:solidFill>
                  <a:schemeClr val="tx2"/>
                </a:solidFill>
              </a:rPr>
              <a:t>okoliš i poznavanjem kretanja zagađivala </a:t>
            </a:r>
            <a:r>
              <a:rPr lang="hr-HR" sz="2800" dirty="0">
                <a:solidFill>
                  <a:schemeClr val="tx2"/>
                </a:solidFill>
              </a:rPr>
              <a:t>u morskom okolišu i njihov utjecaj na </a:t>
            </a:r>
            <a:r>
              <a:rPr lang="hr-HR" sz="2800" dirty="0" smtClean="0">
                <a:solidFill>
                  <a:schemeClr val="tx2"/>
                </a:solidFill>
              </a:rPr>
              <a:t>morske organizme.</a:t>
            </a:r>
            <a:endParaRPr lang="hr-HR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>
                <a:solidFill>
                  <a:schemeClr val="tx2"/>
                </a:solidFill>
              </a:rPr>
              <a:t>Onečišćenje mora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Mora i oceani su pod stalnim pritiskom sve veće količine zagađivala koja u njega stižu s kopna.</a:t>
            </a:r>
          </a:p>
          <a:p>
            <a:endParaRPr lang="hr-HR" sz="2800" dirty="0">
              <a:solidFill>
                <a:schemeClr val="tx2"/>
              </a:solidFill>
            </a:endParaRPr>
          </a:p>
          <a:p>
            <a:endParaRPr lang="hr-HR" sz="2800" dirty="0" smtClean="0">
              <a:solidFill>
                <a:schemeClr val="tx2"/>
              </a:solidFill>
            </a:endParaRPr>
          </a:p>
          <a:p>
            <a:endParaRPr lang="hr-HR" sz="2800" dirty="0" smtClean="0">
              <a:solidFill>
                <a:schemeClr val="tx2"/>
              </a:solidFill>
            </a:endParaRPr>
          </a:p>
          <a:p>
            <a:endParaRPr lang="hr-HR" sz="2800" dirty="0">
              <a:solidFill>
                <a:schemeClr val="tx2"/>
              </a:solidFill>
            </a:endParaRPr>
          </a:p>
          <a:p>
            <a:endParaRPr lang="hr-HR" sz="2800" dirty="0" smtClean="0">
              <a:solidFill>
                <a:schemeClr val="tx2"/>
              </a:solidFill>
            </a:endParaRPr>
          </a:p>
          <a:p>
            <a:r>
              <a:rPr lang="hr-HR" sz="2800" dirty="0" smtClean="0">
                <a:solidFill>
                  <a:schemeClr val="tx2"/>
                </a:solidFill>
              </a:rPr>
              <a:t>Krupni i sitni otpad, ulja i </a:t>
            </a:r>
          </a:p>
          <a:p>
            <a:pPr>
              <a:buNone/>
            </a:pPr>
            <a:r>
              <a:rPr lang="hr-HR" sz="2800" dirty="0" smtClean="0">
                <a:solidFill>
                  <a:schemeClr val="tx2"/>
                </a:solidFill>
              </a:rPr>
              <a:t> katran te čitav niz ostalih</a:t>
            </a:r>
          </a:p>
          <a:p>
            <a:pPr>
              <a:buNone/>
            </a:pPr>
            <a:r>
              <a:rPr lang="hr-HR" sz="2800" dirty="0" smtClean="0">
                <a:solidFill>
                  <a:schemeClr val="tx2"/>
                </a:solidFill>
              </a:rPr>
              <a:t> zagađivala prijete životu u </a:t>
            </a:r>
          </a:p>
          <a:p>
            <a:pPr>
              <a:buNone/>
            </a:pPr>
            <a:r>
              <a:rPr lang="hr-HR" sz="2800" dirty="0">
                <a:solidFill>
                  <a:schemeClr val="tx2"/>
                </a:solidFill>
              </a:rPr>
              <a:t>m</a:t>
            </a:r>
            <a:r>
              <a:rPr lang="hr-HR" sz="2800" dirty="0" smtClean="0">
                <a:solidFill>
                  <a:schemeClr val="tx2"/>
                </a:solidFill>
              </a:rPr>
              <a:t>oru.</a:t>
            </a:r>
            <a:endParaRPr lang="hr-HR" sz="2800" dirty="0">
              <a:solidFill>
                <a:schemeClr val="tx2"/>
              </a:solidFill>
            </a:endParaRPr>
          </a:p>
          <a:p>
            <a:endParaRPr lang="hr-HR" sz="2800" dirty="0" smtClean="0">
              <a:solidFill>
                <a:schemeClr val="tx2"/>
              </a:solidFill>
            </a:endParaRPr>
          </a:p>
          <a:p>
            <a:endParaRPr lang="hr-HR" sz="2800" dirty="0">
              <a:solidFill>
                <a:schemeClr val="tx2"/>
              </a:solidFill>
            </a:endParaRPr>
          </a:p>
          <a:p>
            <a:endParaRPr lang="hr-HR" sz="2800" dirty="0" smtClean="0">
              <a:solidFill>
                <a:schemeClr val="tx2"/>
              </a:solidFill>
            </a:endParaRPr>
          </a:p>
          <a:p>
            <a:endParaRPr lang="hr-HR" sz="2800" dirty="0">
              <a:solidFill>
                <a:schemeClr val="tx2"/>
              </a:solidFill>
            </a:endParaRPr>
          </a:p>
        </p:txBody>
      </p:sp>
      <p:pic>
        <p:nvPicPr>
          <p:cNvPr id="4" name="Picture 3" descr="plasti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924944"/>
            <a:ext cx="4354490" cy="3267000"/>
          </a:xfrm>
          <a:prstGeom prst="rect">
            <a:avLst/>
          </a:prstGeom>
        </p:spPr>
      </p:pic>
      <p:pic>
        <p:nvPicPr>
          <p:cNvPr id="5" name="Picture 4" descr="nafta-u-mor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988840"/>
            <a:ext cx="2737202" cy="2049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tx2"/>
                </a:solidFill>
              </a:rPr>
              <a:t>Poseban problem u moru predstavlja plastika i razni proizvodi od plastike; vrećice, boce, obuča, mreže, celofan, stiropor itd. 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Oni su jedan od najraširenijih oblika plutajućeg krupnog otpada u moru.  Takav otpad predstavlja najveću prijetnju morskim organizmima.</a:t>
            </a:r>
            <a:endParaRPr lang="hr-HR" sz="2800" dirty="0">
              <a:solidFill>
                <a:schemeClr val="tx2"/>
              </a:solidFill>
            </a:endParaRPr>
          </a:p>
        </p:txBody>
      </p:sp>
      <p:pic>
        <p:nvPicPr>
          <p:cNvPr id="4" name="Picture 3" descr="red-sea-plastic-b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429000"/>
            <a:ext cx="3544478" cy="3167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tx2"/>
                </a:solidFill>
              </a:rPr>
              <a:t>Veliki broj životinja posebice kitovi, dupini, tuljani, morske kornjače i morske ptice ugibaju zbog toga što progutaju komade plastike, zamjenjujući ih svojim plijenom.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Otpad također često postaje smrtonosna klopka u koju se životinje zaglave i naposlijetku uguše.</a:t>
            </a:r>
          </a:p>
        </p:txBody>
      </p:sp>
      <p:pic>
        <p:nvPicPr>
          <p:cNvPr id="4" name="Picture 3" descr="beba-tulj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529811"/>
            <a:ext cx="5184576" cy="3110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hr-HR" sz="2800" dirty="0" smtClean="0">
                <a:solidFill>
                  <a:schemeClr val="tx2"/>
                </a:solidFill>
              </a:rPr>
              <a:t>Nakon što plastika potone, prekrije dijelove dna, a ispod nje stvaraju se loši uvjeti u kojima mali i slabo pokretni organizmi ugibaju ili postaju oslabljeni.</a:t>
            </a:r>
          </a:p>
          <a:p>
            <a:endParaRPr lang="hr-HR" dirty="0"/>
          </a:p>
        </p:txBody>
      </p:sp>
      <p:pic>
        <p:nvPicPr>
          <p:cNvPr id="4" name="Picture 3" descr="8637_125170525316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005064"/>
            <a:ext cx="3432043" cy="2574032"/>
          </a:xfrm>
          <a:prstGeom prst="rect">
            <a:avLst/>
          </a:prstGeom>
        </p:spPr>
      </p:pic>
      <p:pic>
        <p:nvPicPr>
          <p:cNvPr id="5" name="Picture 4" descr="croatia_istria_sea_st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708920"/>
            <a:ext cx="5015406" cy="3315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tx2"/>
                </a:solidFill>
              </a:rPr>
              <a:t>Morske kornjače jedini su morski gmazovi koji naseljavaju Jadransko more. </a:t>
            </a:r>
            <a:endParaRPr lang="hr-HR" sz="2800" dirty="0" smtClean="0">
              <a:solidFill>
                <a:schemeClr val="tx2"/>
              </a:solidFill>
            </a:endParaRPr>
          </a:p>
          <a:p>
            <a:r>
              <a:rPr lang="hr-HR" sz="2800" dirty="0" smtClean="0">
                <a:solidFill>
                  <a:schemeClr val="tx2"/>
                </a:solidFill>
              </a:rPr>
              <a:t>Morske kornjače se hrane malim ribama, rakovima i meduzama. One često progutaju plastičnu vrećicu misleći da je meduza. Crijeva im se zapetljaju i ugibaju.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Narušavanjem plaža uništavamo njihova prirodna staništa gdje polažu svoja jaja. </a:t>
            </a:r>
            <a:endParaRPr lang="hr-HR" sz="2800" dirty="0">
              <a:solidFill>
                <a:schemeClr val="tx2"/>
              </a:solidFill>
            </a:endParaRPr>
          </a:p>
        </p:txBody>
      </p:sp>
      <p:pic>
        <p:nvPicPr>
          <p:cNvPr id="5" name="Picture 4" descr="tur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261693"/>
            <a:ext cx="3456384" cy="2596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415967874-turtle-eating-ba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3212976"/>
            <a:ext cx="5251512" cy="3501008"/>
          </a:xfrm>
          <a:prstGeom prst="rect">
            <a:avLst/>
          </a:prstGeom>
        </p:spPr>
      </p:pic>
      <p:pic>
        <p:nvPicPr>
          <p:cNvPr id="5" name="Picture 4" descr="baby-sea-turtle-marcio-scatr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88640"/>
            <a:ext cx="4284476" cy="2856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4690864" cy="46413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>
                <a:solidFill>
                  <a:schemeClr val="tx2"/>
                </a:solidFill>
              </a:rPr>
              <a:t>Planet Zemlja- Planet Voda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Oceani prekrivaju 71% površine našeg planeta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Čine 95% prostora i staništa pogodnih za život mnogih vrsta 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95% oceana danas je neistraženo</a:t>
            </a:r>
          </a:p>
          <a:p>
            <a:endParaRPr lang="hr-HR" dirty="0"/>
          </a:p>
        </p:txBody>
      </p:sp>
      <p:pic>
        <p:nvPicPr>
          <p:cNvPr id="4" name="Picture 3" descr="preuz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988840"/>
            <a:ext cx="4239915" cy="4239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>
              <a:buNone/>
            </a:pPr>
            <a:r>
              <a:rPr lang="hr-HR" dirty="0" smtClean="0">
                <a:solidFill>
                  <a:schemeClr val="tx2"/>
                </a:solidFill>
              </a:rPr>
              <a:t>Mikroplastika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Što je mikroplastika?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Nastaje zbog usitnjavanja većih komada plastike u moru pod utjecajem sunca, valova i vjetrova.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Takva usitnjena plastika se nije razgradila ni promijenila samo je u manjim komadima kao kad se npr. Staklena čaša razbije u sitne komade, ti sitni komadi su još uvijek stakleni.</a:t>
            </a:r>
            <a:endParaRPr lang="hr-HR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r>
              <a:rPr lang="hr-HR" dirty="0" smtClean="0">
                <a:solidFill>
                  <a:schemeClr val="tx2"/>
                </a:solidFill>
              </a:rPr>
              <a:t>Problem mikroplastike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Pošto je vrlo sitna i najmanji organizmi je zamjenjuju za svoju hranu. Nakon što ribe, ili neke druge životinje u moru progutaju mikroplastiku, kemikalije s plastike ulaze u njihovo tijelo i hranidbeni lanac koji uključuje i ljude.</a:t>
            </a:r>
          </a:p>
        </p:txBody>
      </p:sp>
      <p:pic>
        <p:nvPicPr>
          <p:cNvPr id="4" name="Picture 3" descr="fish_visu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717032"/>
            <a:ext cx="8126571" cy="28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tx2"/>
                </a:solidFill>
              </a:rPr>
              <a:t>Sve što završi u oceanu, jednom završi i u želucu životinja, a zatim i na našim tanjurima.</a:t>
            </a:r>
          </a:p>
          <a:p>
            <a:pPr>
              <a:buNone/>
            </a:pPr>
            <a:endParaRPr lang="hr-HR" dirty="0">
              <a:solidFill>
                <a:schemeClr val="tx2"/>
              </a:solidFill>
            </a:endParaRPr>
          </a:p>
        </p:txBody>
      </p:sp>
      <p:pic>
        <p:nvPicPr>
          <p:cNvPr id="4" name="Picture 3" descr="100898-Ywv_A_D2q2SyyWZF_ckP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772816"/>
            <a:ext cx="5826224" cy="4884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tx2"/>
                </a:solidFill>
              </a:rPr>
              <a:t>Morske struje u kombinaciji s vjetrom okupljaju komade plastike i stvaraju velike mrlje u područjima koja se nazivaju vrtlozi. 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Najveći i najviše proučavani vrtlog se nalazi u Tihom oceanu i sadrži  4 milijuna tona smeća. Dvostruko je veći od SAD-a. 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Postoji još 5 takvih virova smeća u našim oceanima.</a:t>
            </a:r>
            <a:endParaRPr lang="hr-HR" sz="2800" dirty="0">
              <a:solidFill>
                <a:schemeClr val="tx2"/>
              </a:solidFill>
            </a:endParaRPr>
          </a:p>
        </p:txBody>
      </p:sp>
      <p:pic>
        <p:nvPicPr>
          <p:cNvPr id="4" name="Picture 3" descr="marine_debri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4005064"/>
            <a:ext cx="3528392" cy="2646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00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988840"/>
            <a:ext cx="6336704" cy="4532693"/>
          </a:xfrm>
        </p:spPr>
      </p:pic>
      <p:sp>
        <p:nvSpPr>
          <p:cNvPr id="5" name="Rectangle 4"/>
          <p:cNvSpPr/>
          <p:nvPr/>
        </p:nvSpPr>
        <p:spPr>
          <a:xfrm>
            <a:off x="467544" y="476672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solidFill>
                  <a:schemeClr val="tx2"/>
                </a:solidFill>
              </a:rPr>
              <a:t>Istraživanje provedeno u Kaliforniji 2004.god. otkrilo je da more sadrži 6 puta više plastike nego planktona (osnove života). </a:t>
            </a:r>
            <a:endParaRPr lang="hr-HR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tx2"/>
                </a:solidFill>
              </a:rPr>
              <a:t>Što je nafta?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Prirodna tvar koja se stvara nekoliko km ispod Zemljine površine. 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Gdje se koristi?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Brodovi koji prometuju morem, prevoze razne terete, tankeri i kruzeri u more ispuštaju velike količine smeća.</a:t>
            </a:r>
          </a:p>
          <a:p>
            <a:pPr>
              <a:buNone/>
            </a:pPr>
            <a:endParaRPr lang="hr-HR" sz="28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hr-HR" sz="2800" dirty="0">
              <a:solidFill>
                <a:schemeClr val="tx2"/>
              </a:solidFill>
            </a:endParaRPr>
          </a:p>
        </p:txBody>
      </p:sp>
      <p:pic>
        <p:nvPicPr>
          <p:cNvPr id="4" name="Picture 3" descr="Tanker_Pegas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3789040"/>
            <a:ext cx="3899925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08912" cy="5030019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tx2"/>
                </a:solidFill>
              </a:rPr>
              <a:t>U slučaju izlijevanja nafte dolazi do oštećenja morskih organizama koji žive blizu površine mora.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Jadransko more je pretrpjelo niz zagađivanja naftom što možemo zaključiti po crnim naslagama na obali.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Šteta nanesena naftom može dovesti do stradavanja jedne ili više vrsta hranidbenog lanca. </a:t>
            </a:r>
            <a:endParaRPr lang="hr-HR" sz="2800" dirty="0">
              <a:solidFill>
                <a:schemeClr val="tx2"/>
              </a:solidFill>
            </a:endParaRPr>
          </a:p>
        </p:txBody>
      </p:sp>
      <p:pic>
        <p:nvPicPr>
          <p:cNvPr id="4" name="Picture 3" descr="40078_meksickizaliv05-reuter-ho_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05064"/>
            <a:ext cx="4476750" cy="2571750"/>
          </a:xfrm>
          <a:prstGeom prst="rect">
            <a:avLst/>
          </a:prstGeom>
        </p:spPr>
      </p:pic>
      <p:pic>
        <p:nvPicPr>
          <p:cNvPr id="5" name="Picture 4" descr="100605066.1_m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005064"/>
            <a:ext cx="4110965" cy="2504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>
                <a:solidFill>
                  <a:schemeClr val="tx2"/>
                </a:solidFill>
              </a:rPr>
              <a:t>Otkud dolazi morski otpad?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Oko 80% ostataka smeća pronađenog u moru rezultat je aktivnosti na kopnu. 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Izvor morskog otpada nije ograničen na ljudske aktivnosti duž obale. Čak i kad se smeće odlaže na kopnu, rijeke, poplave i vjetar prenise otpad u more. 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Za ostalo su odgovorne ribolovne aktivnosti, brodarstvo, naftne platforme i sustavi kanalizacije.</a:t>
            </a:r>
          </a:p>
          <a:p>
            <a:pPr>
              <a:buNone/>
            </a:pP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>
                <a:solidFill>
                  <a:schemeClr val="tx2"/>
                </a:solidFill>
              </a:rPr>
              <a:t>Rješavanje problema morskog otpada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Kako možemo spriječiti nastanak smeća?</a:t>
            </a:r>
          </a:p>
          <a:p>
            <a:pPr>
              <a:buNone/>
            </a:pPr>
            <a:r>
              <a:rPr lang="hr-HR" sz="2800" dirty="0" smtClean="0">
                <a:solidFill>
                  <a:schemeClr val="tx2"/>
                </a:solidFill>
              </a:rPr>
              <a:t>Djelovanje počinje na kopnu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Za podizanje ekološke svijesti nikad nije kasno. Svatko može napraviti ono što je u njegovoj moći. </a:t>
            </a:r>
            <a:endParaRPr lang="hr-HR" sz="2800" dirty="0">
              <a:solidFill>
                <a:schemeClr val="tx2"/>
              </a:solidFill>
            </a:endParaRPr>
          </a:p>
          <a:p>
            <a:r>
              <a:rPr lang="hr-HR" sz="2800" dirty="0" smtClean="0">
                <a:solidFill>
                  <a:schemeClr val="tx2"/>
                </a:solidFill>
              </a:rPr>
              <a:t>Npr.  u trgovinama umjesto plastičnih bi se mogle koristiti papirnate vrećice ili torbe od tkanine. Isto tako moguće je reciklirati plastične vrećice kao i odlaganje otpada na za njih predviđeno mjesto (različite boje kontejnera).</a:t>
            </a:r>
            <a:endParaRPr lang="hr-HR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tx2"/>
                </a:solidFill>
              </a:rPr>
              <a:t>Kad bi svaki građanin Hrvatske prestao koristiti plastične vrećice, slijedeća bi generacija u prirodi zatekla 200 milijardi vrećica manje.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Toksični dim koji nastaje pri paljenju plastike ubije stotine ljudi godišnje.</a:t>
            </a:r>
          </a:p>
          <a:p>
            <a:pPr>
              <a:buNone/>
            </a:pPr>
            <a:endParaRPr lang="hr-HR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orld_Ocean_Ma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7857986" cy="44388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>
                <a:solidFill>
                  <a:schemeClr val="tx2"/>
                </a:solidFill>
              </a:rPr>
              <a:t>Za razgradnju smeća u moru potrebno je: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Motorno ulje- </a:t>
            </a:r>
            <a:r>
              <a:rPr lang="hr-HR" sz="2800" u="sng" dirty="0" smtClean="0">
                <a:solidFill>
                  <a:schemeClr val="tx2"/>
                </a:solidFill>
              </a:rPr>
              <a:t>400 godina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Najlon- </a:t>
            </a:r>
            <a:r>
              <a:rPr lang="hr-HR" sz="2800" u="sng" dirty="0" smtClean="0">
                <a:solidFill>
                  <a:schemeClr val="tx2"/>
                </a:solidFill>
              </a:rPr>
              <a:t>više od 30 godina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Plastika- </a:t>
            </a:r>
            <a:r>
              <a:rPr lang="hr-HR" sz="2800" u="sng" dirty="0" smtClean="0">
                <a:solidFill>
                  <a:schemeClr val="tx2"/>
                </a:solidFill>
              </a:rPr>
              <a:t>200 godina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Metal- </a:t>
            </a:r>
            <a:r>
              <a:rPr lang="hr-HR" sz="2800" u="sng" dirty="0" smtClean="0">
                <a:solidFill>
                  <a:schemeClr val="tx2"/>
                </a:solidFill>
              </a:rPr>
              <a:t>više od 100 godina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Staklo- neodređeno vrijeme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Guma- neodređeno vrijeme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Papir- </a:t>
            </a:r>
            <a:r>
              <a:rPr lang="hr-HR" sz="2800" u="sng" dirty="0" smtClean="0">
                <a:solidFill>
                  <a:schemeClr val="tx2"/>
                </a:solidFill>
              </a:rPr>
              <a:t>3-6 mjeseci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Odjeća- </a:t>
            </a:r>
            <a:r>
              <a:rPr lang="hr-HR" sz="2800" u="sng" dirty="0" smtClean="0">
                <a:solidFill>
                  <a:schemeClr val="tx2"/>
                </a:solidFill>
              </a:rPr>
              <a:t>6-12 mjeseci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Cigareta- </a:t>
            </a:r>
            <a:r>
              <a:rPr lang="hr-HR" sz="2800" u="sng" dirty="0" smtClean="0">
                <a:solidFill>
                  <a:schemeClr val="tx2"/>
                </a:solidFill>
              </a:rPr>
              <a:t>5 godina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Lakirano drvo- </a:t>
            </a:r>
            <a:r>
              <a:rPr lang="hr-HR" sz="2800" u="sng" dirty="0" smtClean="0">
                <a:solidFill>
                  <a:schemeClr val="tx2"/>
                </a:solidFill>
              </a:rPr>
              <a:t>13 godina</a:t>
            </a:r>
            <a:endParaRPr lang="hr-HR" sz="2800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tx2"/>
                </a:solidFill>
              </a:rPr>
              <a:t>Rješenje problema na globalnom nivou nije jednostavno, ali onaj dio koji se tiče nas pojedinaca svakako možemo rješiti. 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Pokušajte smanjiti količinu otpada koji proizvodite, koristite staklo, papir i vrećice od platna. Smeće koje nije razgradivo ponesite sa sobom ukoliko ga ne možete odložiti na za to određeno mjesto.</a:t>
            </a:r>
            <a:endParaRPr lang="hr-HR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hr-HR" dirty="0" smtClean="0">
                <a:solidFill>
                  <a:schemeClr val="tx2"/>
                </a:solidFill>
              </a:rPr>
              <a:t>Usporite, uživajte u moru, možda ćete osjetiti i više nego mislite!</a:t>
            </a:r>
          </a:p>
          <a:p>
            <a:endParaRPr lang="hr-HR" dirty="0">
              <a:solidFill>
                <a:schemeClr val="tx2"/>
              </a:solidFill>
            </a:endParaRPr>
          </a:p>
          <a:p>
            <a:endParaRPr lang="hr-HR" dirty="0" smtClean="0">
              <a:solidFill>
                <a:schemeClr val="tx2"/>
              </a:solidFill>
            </a:endParaRPr>
          </a:p>
          <a:p>
            <a:endParaRPr lang="hr-HR" dirty="0">
              <a:solidFill>
                <a:schemeClr val="tx2"/>
              </a:solidFill>
            </a:endParaRPr>
          </a:p>
          <a:p>
            <a:endParaRPr lang="hr-HR" dirty="0" smtClean="0">
              <a:solidFill>
                <a:schemeClr val="tx2"/>
              </a:solidFill>
            </a:endParaRPr>
          </a:p>
          <a:p>
            <a:endParaRPr lang="hr-HR" dirty="0">
              <a:solidFill>
                <a:schemeClr val="tx2"/>
              </a:solidFill>
            </a:endParaRPr>
          </a:p>
          <a:p>
            <a:endParaRPr lang="hr-HR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hr-HR" dirty="0" smtClean="0">
                <a:solidFill>
                  <a:schemeClr val="tx2"/>
                </a:solidFill>
              </a:rPr>
              <a:t>Hvala!</a:t>
            </a:r>
            <a:endParaRPr lang="hr-HR" dirty="0">
              <a:solidFill>
                <a:schemeClr val="tx2"/>
              </a:solidFill>
            </a:endParaRPr>
          </a:p>
        </p:txBody>
      </p:sp>
      <p:pic>
        <p:nvPicPr>
          <p:cNvPr id="4" name="Picture 3" descr="blue-ringed-octopus-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276872"/>
            <a:ext cx="4212842" cy="3012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>
              <a:buNone/>
            </a:pPr>
            <a:r>
              <a:rPr lang="hr-HR" sz="3600" dirty="0" smtClean="0">
                <a:solidFill>
                  <a:schemeClr val="tx2"/>
                </a:solidFill>
              </a:rPr>
              <a:t>Gibanja oceana i mora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Valovi 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Morske struje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Plima i oseka</a:t>
            </a:r>
          </a:p>
          <a:p>
            <a:pPr>
              <a:buNone/>
            </a:pP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smtClean="0">
                <a:solidFill>
                  <a:schemeClr val="tx2"/>
                </a:solidFill>
              </a:rPr>
              <a:t>Valove proizvodi vjetar</a:t>
            </a:r>
          </a:p>
          <a:p>
            <a:pPr>
              <a:buNone/>
            </a:pPr>
            <a:r>
              <a:rPr lang="hr-HR" dirty="0" smtClean="0">
                <a:solidFill>
                  <a:schemeClr val="tx2"/>
                </a:solidFill>
              </a:rPr>
              <a:t> koji puše preko</a:t>
            </a:r>
          </a:p>
          <a:p>
            <a:pPr>
              <a:buNone/>
            </a:pPr>
            <a:r>
              <a:rPr lang="hr-HR" dirty="0" smtClean="0">
                <a:solidFill>
                  <a:schemeClr val="tx2"/>
                </a:solidFill>
              </a:rPr>
              <a:t> vodene površine.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qkGOFz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041169"/>
            <a:ext cx="5508104" cy="38168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tx2"/>
                </a:solidFill>
              </a:rPr>
              <a:t>Morske struje također nastaju kao posljedica puhanja vjetra i stalna su gibanja mora.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Plima i oseka nastaju uslijed gravitacijskog djelovanja Mjeseca.  Plima nastaje na strani Zemlje koja je okrenuta prema Mjesecu.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Gravitacija- sila uzajamnog privlačenja između masa</a:t>
            </a:r>
            <a:endParaRPr lang="hr-HR" sz="2800" dirty="0">
              <a:solidFill>
                <a:schemeClr val="tx2"/>
              </a:solidFill>
            </a:endParaRPr>
          </a:p>
        </p:txBody>
      </p:sp>
      <p:pic>
        <p:nvPicPr>
          <p:cNvPr id="4" name="Picture 3" descr="MJES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573016"/>
            <a:ext cx="3860233" cy="3284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4464496" cy="5390059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2"/>
                </a:solidFill>
              </a:rPr>
              <a:t>Život je započeo u oceanima </a:t>
            </a:r>
            <a:endParaRPr lang="hr-HR" dirty="0" smtClean="0">
              <a:solidFill>
                <a:schemeClr val="tx2"/>
              </a:solidFill>
            </a:endParaRPr>
          </a:p>
          <a:p>
            <a:r>
              <a:rPr lang="hr-HR" dirty="0" smtClean="0">
                <a:solidFill>
                  <a:schemeClr val="tx2"/>
                </a:solidFill>
              </a:rPr>
              <a:t>Oceane nastanjuje više od 100 milijuna vrsta, od najstinijih organizama do najveće životinje na Zemlji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Nove vrste se otkrivaju stalno</a:t>
            </a:r>
          </a:p>
        </p:txBody>
      </p:sp>
      <p:pic>
        <p:nvPicPr>
          <p:cNvPr id="4" name="Picture 3" descr="preuzm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0651" y="3356991"/>
            <a:ext cx="4157813" cy="2954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marine_li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620688"/>
            <a:ext cx="3336032" cy="2393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tx2"/>
                </a:solidFill>
              </a:rPr>
              <a:t>Plavetni kit</a:t>
            </a:r>
          </a:p>
          <a:p>
            <a:r>
              <a:rPr lang="hr-HR" sz="2800" dirty="0" smtClean="0">
                <a:solidFill>
                  <a:schemeClr val="tx2"/>
                </a:solidFill>
                <a:latin typeface="Calibri" pitchFamily="34" charset="0"/>
              </a:rPr>
              <a:t>Dugački su oko 30 metara</a:t>
            </a:r>
            <a:r>
              <a:rPr lang="vi-VN" sz="2800" dirty="0" smtClean="0">
                <a:solidFill>
                  <a:schemeClr val="tx2"/>
                </a:solidFill>
              </a:rPr>
              <a:t>, </a:t>
            </a:r>
            <a:r>
              <a:rPr lang="vi-VN" sz="2800" dirty="0">
                <a:solidFill>
                  <a:schemeClr val="tx2"/>
                </a:solidFill>
                <a:latin typeface="Calibri" pitchFamily="34" charset="0"/>
              </a:rPr>
              <a:t>a </a:t>
            </a:r>
            <a:r>
              <a:rPr lang="vi-VN" sz="2800" dirty="0" smtClean="0">
                <a:solidFill>
                  <a:schemeClr val="tx2"/>
                </a:solidFill>
                <a:latin typeface="Calibri" pitchFamily="34" charset="0"/>
              </a:rPr>
              <a:t>najveći izmjereni </a:t>
            </a:r>
            <a:r>
              <a:rPr lang="vi-VN" sz="2800" dirty="0">
                <a:solidFill>
                  <a:schemeClr val="tx2"/>
                </a:solidFill>
                <a:latin typeface="Calibri" pitchFamily="34" charset="0"/>
              </a:rPr>
              <a:t>plavetni kit bio je </a:t>
            </a:r>
            <a:r>
              <a:rPr lang="vi-VN" sz="2800" dirty="0" smtClean="0">
                <a:solidFill>
                  <a:schemeClr val="tx2"/>
                </a:solidFill>
                <a:latin typeface="Calibri" pitchFamily="34" charset="0"/>
              </a:rPr>
              <a:t>dug</a:t>
            </a:r>
            <a:r>
              <a:rPr lang="hr-HR" sz="28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vi-VN" sz="2800" dirty="0" smtClean="0">
                <a:solidFill>
                  <a:schemeClr val="tx2"/>
                </a:solidFill>
                <a:latin typeface="Calibri" pitchFamily="34" charset="0"/>
              </a:rPr>
              <a:t>3</a:t>
            </a:r>
            <a:r>
              <a:rPr lang="hr-HR" sz="2800" dirty="0" smtClean="0">
                <a:solidFill>
                  <a:schemeClr val="tx2"/>
                </a:solidFill>
                <a:latin typeface="Calibri" pitchFamily="34" charset="0"/>
              </a:rPr>
              <a:t>4 metra</a:t>
            </a:r>
            <a:r>
              <a:rPr lang="vi-VN" sz="2800" dirty="0" smtClean="0">
                <a:solidFill>
                  <a:schemeClr val="tx2"/>
                </a:solidFill>
                <a:latin typeface="Calibri" pitchFamily="34" charset="0"/>
              </a:rPr>
              <a:t>. </a:t>
            </a:r>
            <a:r>
              <a:rPr lang="hr-HR" sz="2800" dirty="0" smtClean="0">
                <a:solidFill>
                  <a:schemeClr val="tx2"/>
                </a:solidFill>
                <a:latin typeface="Calibri" pitchFamily="34" charset="0"/>
              </a:rPr>
              <a:t>Teže </a:t>
            </a:r>
            <a:r>
              <a:rPr lang="vi-VN" sz="2800" dirty="0" smtClean="0">
                <a:solidFill>
                  <a:schemeClr val="tx2"/>
                </a:solidFill>
                <a:latin typeface="Calibri" pitchFamily="34" charset="0"/>
              </a:rPr>
              <a:t>do </a:t>
            </a:r>
            <a:r>
              <a:rPr lang="vi-VN" sz="2800" dirty="0">
                <a:solidFill>
                  <a:schemeClr val="tx2"/>
                </a:solidFill>
                <a:latin typeface="Calibri" pitchFamily="34" charset="0"/>
              </a:rPr>
              <a:t>200 </a:t>
            </a:r>
            <a:r>
              <a:rPr lang="vi-VN" sz="2800" dirty="0" smtClean="0">
                <a:solidFill>
                  <a:schemeClr val="tx2"/>
                </a:solidFill>
                <a:latin typeface="Calibri" pitchFamily="34" charset="0"/>
              </a:rPr>
              <a:t>tona.</a:t>
            </a:r>
            <a:r>
              <a:rPr lang="hr-HR" sz="28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vi-VN" sz="2800" dirty="0" smtClean="0">
                <a:solidFill>
                  <a:schemeClr val="tx2"/>
                </a:solidFill>
                <a:latin typeface="Calibri" pitchFamily="34" charset="0"/>
              </a:rPr>
              <a:t>Srce </a:t>
            </a:r>
            <a:r>
              <a:rPr lang="vi-VN" sz="2800" dirty="0">
                <a:solidFill>
                  <a:schemeClr val="tx2"/>
                </a:solidFill>
                <a:latin typeface="Calibri" pitchFamily="34" charset="0"/>
              </a:rPr>
              <a:t>u odrasle jedinke je teško oko jedne </a:t>
            </a:r>
            <a:r>
              <a:rPr lang="vi-VN" sz="2800" dirty="0" smtClean="0">
                <a:solidFill>
                  <a:schemeClr val="tx2"/>
                </a:solidFill>
                <a:latin typeface="Calibri" pitchFamily="34" charset="0"/>
              </a:rPr>
              <a:t>tone</a:t>
            </a:r>
            <a:r>
              <a:rPr lang="hr-HR" sz="2800" dirty="0">
                <a:solidFill>
                  <a:schemeClr val="tx2"/>
                </a:solidFill>
                <a:latin typeface="Calibri" pitchFamily="34" charset="0"/>
              </a:rPr>
              <a:t>,</a:t>
            </a:r>
            <a:r>
              <a:rPr lang="vi-VN" sz="28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vi-VN" sz="2800" dirty="0">
                <a:solidFill>
                  <a:schemeClr val="tx2"/>
                </a:solidFill>
                <a:latin typeface="Calibri" pitchFamily="34" charset="0"/>
              </a:rPr>
              <a:t>a njegova </a:t>
            </a:r>
            <a:r>
              <a:rPr lang="vi-VN" sz="2800" dirty="0" smtClean="0">
                <a:solidFill>
                  <a:schemeClr val="tx2"/>
                </a:solidFill>
                <a:latin typeface="Calibri" pitchFamily="34" charset="0"/>
              </a:rPr>
              <a:t>aor</a:t>
            </a:r>
            <a:r>
              <a:rPr lang="hr-HR" sz="2800" dirty="0" smtClean="0">
                <a:solidFill>
                  <a:schemeClr val="tx2"/>
                </a:solidFill>
                <a:latin typeface="Calibri" pitchFamily="34" charset="0"/>
              </a:rPr>
              <a:t>ta</a:t>
            </a:r>
            <a:r>
              <a:rPr lang="vi-VN" sz="2800" dirty="0">
                <a:solidFill>
                  <a:schemeClr val="tx2"/>
                </a:solidFill>
                <a:latin typeface="Calibri" pitchFamily="34" charset="0"/>
              </a:rPr>
              <a:t> je tako velika da bi kroz </a:t>
            </a:r>
            <a:r>
              <a:rPr lang="vi-VN" sz="2800" dirty="0" smtClean="0">
                <a:solidFill>
                  <a:schemeClr val="tx2"/>
                </a:solidFill>
                <a:latin typeface="Calibri" pitchFamily="34" charset="0"/>
              </a:rPr>
              <a:t>nj</a:t>
            </a:r>
            <a:r>
              <a:rPr lang="hr-HR" sz="2800" dirty="0" smtClean="0">
                <a:solidFill>
                  <a:schemeClr val="tx2"/>
                </a:solidFill>
                <a:latin typeface="Calibri" pitchFamily="34" charset="0"/>
              </a:rPr>
              <a:t>u</a:t>
            </a:r>
            <a:r>
              <a:rPr lang="vi-VN" sz="28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vi-VN" sz="2800" dirty="0">
                <a:solidFill>
                  <a:schemeClr val="tx2"/>
                </a:solidFill>
                <a:latin typeface="Calibri" pitchFamily="34" charset="0"/>
              </a:rPr>
              <a:t>čovjek mogao plivati.</a:t>
            </a:r>
          </a:p>
          <a:p>
            <a:pPr>
              <a:buNone/>
            </a:pPr>
            <a:endParaRPr lang="hr-HR" dirty="0">
              <a:solidFill>
                <a:schemeClr val="tx2"/>
              </a:solidFill>
            </a:endParaRPr>
          </a:p>
        </p:txBody>
      </p:sp>
      <p:pic>
        <p:nvPicPr>
          <p:cNvPr id="4" name="Picture 3" descr="250px-Image-Blue_Whale_and_Hector_Dolphine_Colo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852936"/>
            <a:ext cx="4154310" cy="1512168"/>
          </a:xfrm>
          <a:prstGeom prst="rect">
            <a:avLst/>
          </a:prstGeom>
        </p:spPr>
      </p:pic>
      <p:pic>
        <p:nvPicPr>
          <p:cNvPr id="5" name="Picture 4" descr="plavi-k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861048"/>
            <a:ext cx="5580112" cy="2745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424936" cy="5390059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tx2"/>
                </a:solidFill>
              </a:rPr>
              <a:t>Plavetni kit pojavljuje </a:t>
            </a:r>
            <a:r>
              <a:rPr lang="hr-HR" sz="2800" dirty="0">
                <a:solidFill>
                  <a:schemeClr val="tx2"/>
                </a:solidFill>
              </a:rPr>
              <a:t>se u svim </a:t>
            </a:r>
            <a:r>
              <a:rPr lang="hr-HR" sz="2800" dirty="0" smtClean="0">
                <a:solidFill>
                  <a:schemeClr val="tx2"/>
                </a:solidFill>
              </a:rPr>
              <a:t>svjetskim morima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Umjesto zubi, plavetni kit ima usi i hrani se</a:t>
            </a:r>
            <a:r>
              <a:rPr lang="hr-HR" sz="2800" dirty="0">
                <a:solidFill>
                  <a:schemeClr val="tx2"/>
                </a:solidFill>
              </a:rPr>
              <a:t> </a:t>
            </a:r>
            <a:r>
              <a:rPr lang="hr-HR" sz="2800" dirty="0" smtClean="0">
                <a:solidFill>
                  <a:schemeClr val="tx2"/>
                </a:solidFill>
              </a:rPr>
              <a:t>planktonom </a:t>
            </a:r>
            <a:r>
              <a:rPr lang="hr-HR" sz="2800" dirty="0" smtClean="0">
                <a:solidFill>
                  <a:schemeClr val="tx2"/>
                </a:solidFill>
              </a:rPr>
              <a:t>i dnevno pojede oko 40 milijuna malenih račića.</a:t>
            </a:r>
            <a:endParaRPr lang="hr-HR" sz="2800" dirty="0" smtClean="0">
              <a:solidFill>
                <a:schemeClr val="tx2"/>
              </a:solidFill>
            </a:endParaRPr>
          </a:p>
          <a:p>
            <a:r>
              <a:rPr lang="hr-HR" sz="2800" dirty="0" smtClean="0">
                <a:solidFill>
                  <a:schemeClr val="tx2"/>
                </a:solidFill>
              </a:rPr>
              <a:t>Što je plankton?</a:t>
            </a:r>
          </a:p>
        </p:txBody>
      </p:sp>
      <p:pic>
        <p:nvPicPr>
          <p:cNvPr id="4" name="Picture 3" descr="bluewhal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780928"/>
            <a:ext cx="4248472" cy="3715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19256" cy="5361459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tx2"/>
                </a:solidFill>
              </a:rPr>
              <a:t>U </a:t>
            </a:r>
            <a:r>
              <a:rPr lang="hr-HR" sz="2800" dirty="0">
                <a:solidFill>
                  <a:schemeClr val="tx2"/>
                </a:solidFill>
              </a:rPr>
              <a:t>plankton (grč. planktons - putnik, lutalica) </a:t>
            </a:r>
            <a:r>
              <a:rPr lang="hr-HR" sz="2800" dirty="0" smtClean="0">
                <a:solidFill>
                  <a:schemeClr val="tx2"/>
                </a:solidFill>
              </a:rPr>
              <a:t>spadaju morski </a:t>
            </a:r>
            <a:r>
              <a:rPr lang="hr-HR" sz="2800" dirty="0">
                <a:solidFill>
                  <a:schemeClr val="tx2"/>
                </a:solidFill>
              </a:rPr>
              <a:t>organizmi manji od 2 cm, </a:t>
            </a:r>
            <a:r>
              <a:rPr lang="hr-HR" sz="2800" dirty="0" smtClean="0">
                <a:solidFill>
                  <a:schemeClr val="tx2"/>
                </a:solidFill>
              </a:rPr>
              <a:t>koji ne znaju plivati pa lebde </a:t>
            </a:r>
            <a:r>
              <a:rPr lang="hr-HR" sz="2800" dirty="0">
                <a:solidFill>
                  <a:schemeClr val="tx2"/>
                </a:solidFill>
              </a:rPr>
              <a:t>u </a:t>
            </a:r>
            <a:r>
              <a:rPr lang="hr-HR" sz="2800" dirty="0" smtClean="0">
                <a:solidFill>
                  <a:schemeClr val="tx2"/>
                </a:solidFill>
              </a:rPr>
              <a:t>moru nošeni morskim strujama</a:t>
            </a:r>
            <a:r>
              <a:rPr lang="hr-HR" sz="2800" dirty="0">
                <a:solidFill>
                  <a:schemeClr val="tx2"/>
                </a:solidFill>
              </a:rPr>
              <a:t>.</a:t>
            </a:r>
            <a:endParaRPr lang="hr-HR" dirty="0" smtClean="0"/>
          </a:p>
          <a:p>
            <a:r>
              <a:rPr lang="hr-HR" sz="2800" dirty="0" smtClean="0">
                <a:solidFill>
                  <a:schemeClr val="tx2"/>
                </a:solidFill>
              </a:rPr>
              <a:t>Plankton se dijeli na biljni (fitoplankton) i životinjski (zooplankton) plankton. </a:t>
            </a:r>
          </a:p>
          <a:p>
            <a:pPr>
              <a:buNone/>
            </a:pPr>
            <a:endParaRPr lang="hr-HR" sz="2800" dirty="0" smtClean="0">
              <a:solidFill>
                <a:schemeClr val="tx2"/>
              </a:solidFill>
            </a:endParaRPr>
          </a:p>
          <a:p>
            <a:endParaRPr lang="hr-HR" sz="2800" dirty="0" smtClean="0">
              <a:solidFill>
                <a:schemeClr val="tx2"/>
              </a:solidFill>
            </a:endParaRPr>
          </a:p>
        </p:txBody>
      </p:sp>
      <p:pic>
        <p:nvPicPr>
          <p:cNvPr id="4" name="Picture 3" descr="200px-Phytop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356992"/>
            <a:ext cx="2103763" cy="2682298"/>
          </a:xfrm>
          <a:prstGeom prst="rect">
            <a:avLst/>
          </a:prstGeom>
        </p:spPr>
      </p:pic>
      <p:pic>
        <p:nvPicPr>
          <p:cNvPr id="5" name="Picture 4" descr="preuzm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356992"/>
            <a:ext cx="4654682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1135</Words>
  <Application>Microsoft Office PowerPoint</Application>
  <PresentationFormat>On-screen Show (4:3)</PresentationFormat>
  <Paragraphs>109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Oceani, mora i važnost njihova očuvanja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 Marija</dc:creator>
  <cp:lastModifiedBy>Ana Marija</cp:lastModifiedBy>
  <cp:revision>88</cp:revision>
  <dcterms:created xsi:type="dcterms:W3CDTF">2015-04-13T20:29:53Z</dcterms:created>
  <dcterms:modified xsi:type="dcterms:W3CDTF">2015-04-14T09:10:13Z</dcterms:modified>
</cp:coreProperties>
</file>